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Poppins Bold" charset="1" panose="00000800000000000000"/>
      <p:regular r:id="rId21"/>
    </p:embeddedFont>
    <p:embeddedFont>
      <p:font typeface="Poppins" charset="1" panose="00000500000000000000"/>
      <p:regular r:id="rId22"/>
    </p:embeddedFont>
    <p:embeddedFont>
      <p:font typeface="Lato" charset="1" panose="020F0502020204030203"/>
      <p:regular r:id="rId23"/>
    </p:embeddedFont>
    <p:embeddedFont>
      <p:font typeface="Lato Bold" charset="1" panose="020F05020202040302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081521" y="565788"/>
            <a:ext cx="4585937" cy="3794340"/>
          </a:xfrm>
          <a:custGeom>
            <a:avLst/>
            <a:gdLst/>
            <a:ahLst/>
            <a:cxnLst/>
            <a:rect r="r" b="b" t="t" l="l"/>
            <a:pathLst>
              <a:path h="3794340" w="4585937">
                <a:moveTo>
                  <a:pt x="0" y="0"/>
                </a:moveTo>
                <a:lnTo>
                  <a:pt x="4585938" y="0"/>
                </a:lnTo>
                <a:lnTo>
                  <a:pt x="4585938" y="3794340"/>
                </a:lnTo>
                <a:lnTo>
                  <a:pt x="0" y="3794340"/>
                </a:lnTo>
                <a:lnTo>
                  <a:pt x="0" y="0"/>
                </a:lnTo>
                <a:close/>
              </a:path>
            </a:pathLst>
          </a:custGeom>
          <a:blipFill>
            <a:blip r:embed="rId2"/>
            <a:stretch>
              <a:fillRect l="-541" t="-12172" r="-541" b="0"/>
            </a:stretch>
          </a:blipFill>
        </p:spPr>
      </p:sp>
      <p:sp>
        <p:nvSpPr>
          <p:cNvPr name="TextBox 3" id="3"/>
          <p:cNvSpPr txBox="true"/>
          <p:nvPr/>
        </p:nvSpPr>
        <p:spPr>
          <a:xfrm rot="0">
            <a:off x="426500" y="2977856"/>
            <a:ext cx="11281591" cy="3321062"/>
          </a:xfrm>
          <a:prstGeom prst="rect">
            <a:avLst/>
          </a:prstGeom>
        </p:spPr>
        <p:txBody>
          <a:bodyPr anchor="t" rtlCol="false" tIns="0" lIns="0" bIns="0" rIns="0">
            <a:spAutoFit/>
          </a:bodyPr>
          <a:lstStyle/>
          <a:p>
            <a:pPr algn="l">
              <a:lnSpc>
                <a:spcPts val="8466"/>
              </a:lnSpc>
            </a:pPr>
            <a:r>
              <a:rPr lang="en-US" sz="7697" b="true">
                <a:solidFill>
                  <a:srgbClr val="FBF9F1"/>
                </a:solidFill>
                <a:latin typeface="Poppins Bold"/>
                <a:ea typeface="Poppins Bold"/>
                <a:cs typeface="Poppins Bold"/>
                <a:sym typeface="Poppins Bold"/>
              </a:rPr>
              <a:t>IMPLEMENTING NETWORK SECURITY WITH ACL’S AND NAT</a:t>
            </a:r>
          </a:p>
        </p:txBody>
      </p:sp>
      <p:sp>
        <p:nvSpPr>
          <p:cNvPr name="TextBox 4" id="4"/>
          <p:cNvSpPr txBox="true"/>
          <p:nvPr/>
        </p:nvSpPr>
        <p:spPr>
          <a:xfrm rot="0">
            <a:off x="426500" y="6669607"/>
            <a:ext cx="7762921" cy="1128395"/>
          </a:xfrm>
          <a:prstGeom prst="rect">
            <a:avLst/>
          </a:prstGeom>
        </p:spPr>
        <p:txBody>
          <a:bodyPr anchor="t" rtlCol="false" tIns="0" lIns="0" bIns="0" rIns="0">
            <a:spAutoFit/>
          </a:bodyPr>
          <a:lstStyle/>
          <a:p>
            <a:pPr algn="l">
              <a:lnSpc>
                <a:spcPts val="4480"/>
              </a:lnSpc>
            </a:pPr>
            <a:r>
              <a:rPr lang="en-US" sz="3200">
                <a:solidFill>
                  <a:srgbClr val="E5E1DA"/>
                </a:solidFill>
                <a:latin typeface="Poppins"/>
                <a:ea typeface="Poppins"/>
                <a:cs typeface="Poppins"/>
                <a:sym typeface="Poppins"/>
              </a:rPr>
              <a:t>Supervised by: Eng Khaled Abd Rabo</a:t>
            </a:r>
          </a:p>
          <a:p>
            <a:pPr algn="l">
              <a:lnSpc>
                <a:spcPts val="448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517846" y="5908998"/>
            <a:ext cx="15812411" cy="110871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Dynamic NAT: Configured on Router R2 using a pool of public IPs (209.165.200.226 - 209.165.200.240). This allows internal users from any LAN to access the internet using an external public IP address.</a:t>
            </a:r>
          </a:p>
          <a:p>
            <a:pPr algn="l">
              <a:lnSpc>
                <a:spcPts val="2940"/>
              </a:lnSpc>
              <a:spcBef>
                <a:spcPct val="0"/>
              </a:spcBef>
            </a:pPr>
          </a:p>
        </p:txBody>
      </p:sp>
      <p:sp>
        <p:nvSpPr>
          <p:cNvPr name="TextBox 5" id="5"/>
          <p:cNvSpPr txBox="true"/>
          <p:nvPr/>
        </p:nvSpPr>
        <p:spPr>
          <a:xfrm rot="0">
            <a:off x="2329312" y="635900"/>
            <a:ext cx="9136302" cy="1589774"/>
          </a:xfrm>
          <a:prstGeom prst="rect">
            <a:avLst/>
          </a:prstGeom>
        </p:spPr>
        <p:txBody>
          <a:bodyPr anchor="t" rtlCol="false" tIns="0" lIns="0" bIns="0" rIns="0">
            <a:spAutoFit/>
          </a:bodyPr>
          <a:lstStyle/>
          <a:p>
            <a:pPr algn="l">
              <a:lnSpc>
                <a:spcPts val="5950"/>
              </a:lnSpc>
            </a:pPr>
            <a:r>
              <a:rPr lang="en-US" sz="5409" b="true">
                <a:solidFill>
                  <a:srgbClr val="FBF9F1"/>
                </a:solidFill>
                <a:latin typeface="Poppins Bold"/>
                <a:ea typeface="Poppins Bold"/>
                <a:cs typeface="Poppins Bold"/>
                <a:sym typeface="Poppins Bold"/>
              </a:rPr>
              <a:t>CONFIGURATION DETAILS:</a:t>
            </a:r>
          </a:p>
          <a:p>
            <a:pPr algn="l">
              <a:lnSpc>
                <a:spcPts val="5950"/>
              </a:lnSpc>
            </a:pPr>
          </a:p>
        </p:txBody>
      </p:sp>
      <p:sp>
        <p:nvSpPr>
          <p:cNvPr name="TextBox 6" id="6"/>
          <p:cNvSpPr txBox="true"/>
          <p:nvPr/>
        </p:nvSpPr>
        <p:spPr>
          <a:xfrm rot="0">
            <a:off x="517846" y="4770966"/>
            <a:ext cx="11227296" cy="860425"/>
          </a:xfrm>
          <a:prstGeom prst="rect">
            <a:avLst/>
          </a:prstGeom>
        </p:spPr>
        <p:txBody>
          <a:bodyPr anchor="t" rtlCol="false" tIns="0" lIns="0" bIns="0" rIns="0">
            <a:spAutoFit/>
          </a:bodyPr>
          <a:lstStyle/>
          <a:p>
            <a:pPr algn="l">
              <a:lnSpc>
                <a:spcPts val="3499"/>
              </a:lnSpc>
            </a:pPr>
            <a:r>
              <a:rPr lang="en-US" sz="2499" b="true">
                <a:solidFill>
                  <a:srgbClr val="FBF9F1"/>
                </a:solidFill>
                <a:latin typeface="Lato Bold"/>
                <a:ea typeface="Lato Bold"/>
                <a:cs typeface="Lato Bold"/>
                <a:sym typeface="Lato Bold"/>
              </a:rPr>
              <a:t>Task: Implement NAT (Static and PAT) for IP address management and security.</a:t>
            </a:r>
          </a:p>
          <a:p>
            <a:pPr algn="l">
              <a:lnSpc>
                <a:spcPts val="3499"/>
              </a:lnSpc>
              <a:spcBef>
                <a:spcPct val="0"/>
              </a:spcBef>
            </a:pPr>
          </a:p>
        </p:txBody>
      </p:sp>
      <p:sp>
        <p:nvSpPr>
          <p:cNvPr name="TextBox 7" id="7"/>
          <p:cNvSpPr txBox="true"/>
          <p:nvPr/>
        </p:nvSpPr>
        <p:spPr>
          <a:xfrm rot="0">
            <a:off x="517846" y="3623090"/>
            <a:ext cx="9610833" cy="936117"/>
          </a:xfrm>
          <a:prstGeom prst="rect">
            <a:avLst/>
          </a:prstGeom>
        </p:spPr>
        <p:txBody>
          <a:bodyPr anchor="t" rtlCol="false" tIns="0" lIns="0" bIns="0" rIns="0">
            <a:spAutoFit/>
          </a:bodyPr>
          <a:lstStyle/>
          <a:p>
            <a:pPr algn="l">
              <a:lnSpc>
                <a:spcPts val="3531"/>
              </a:lnSpc>
            </a:pPr>
            <a:r>
              <a:rPr lang="en-US" sz="3210" b="true">
                <a:solidFill>
                  <a:srgbClr val="FBF9F1"/>
                </a:solidFill>
                <a:latin typeface="Poppins Bold"/>
                <a:ea typeface="Poppins Bold"/>
                <a:cs typeface="Poppins Bold"/>
                <a:sym typeface="Poppins Bold"/>
              </a:rPr>
              <a:t>WEEK 2: NAT IMPLEMENTATION AND TESTING</a:t>
            </a:r>
          </a:p>
          <a:p>
            <a:pPr algn="l">
              <a:lnSpc>
                <a:spcPts val="3531"/>
              </a:lnSpc>
            </a:pPr>
          </a:p>
        </p:txBody>
      </p:sp>
      <p:sp>
        <p:nvSpPr>
          <p:cNvPr name="TextBox 8" id="8"/>
          <p:cNvSpPr txBox="true"/>
          <p:nvPr/>
        </p:nvSpPr>
        <p:spPr>
          <a:xfrm rot="0">
            <a:off x="517846" y="7027233"/>
            <a:ext cx="15812411" cy="110871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Static NAT: Configured on Router R4 to map the internal server (192.168.200.10) to a public IP address (41.44.170.253). This enables public access to the server while protecting the internal network.</a:t>
            </a:r>
          </a:p>
          <a:p>
            <a:pPr algn="l">
              <a:lnSpc>
                <a:spcPts val="294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517846" y="5899473"/>
            <a:ext cx="15353274" cy="3136876"/>
          </a:xfrm>
          <a:prstGeom prst="rect">
            <a:avLst/>
          </a:prstGeom>
        </p:spPr>
        <p:txBody>
          <a:bodyPr anchor="t" rtlCol="false" tIns="0" lIns="0" bIns="0" rIns="0">
            <a:spAutoFit/>
          </a:bodyPr>
          <a:lstStyle/>
          <a:p>
            <a:pPr algn="l">
              <a:lnSpc>
                <a:spcPts val="3262"/>
              </a:lnSpc>
            </a:pPr>
            <a:r>
              <a:rPr lang="en-US" sz="2330">
                <a:solidFill>
                  <a:srgbClr val="E5E1DA"/>
                </a:solidFill>
                <a:latin typeface="Lato"/>
                <a:ea typeface="Lato"/>
                <a:cs typeface="Lato"/>
                <a:sym typeface="Lato"/>
              </a:rPr>
              <a:t>- Integration: The ACLs and NAT were integrated, ensuring that:</a:t>
            </a:r>
          </a:p>
          <a:p>
            <a:pPr algn="l">
              <a:lnSpc>
                <a:spcPts val="3262"/>
              </a:lnSpc>
            </a:pPr>
          </a:p>
          <a:p>
            <a:pPr algn="l">
              <a:lnSpc>
                <a:spcPts val="2310"/>
              </a:lnSpc>
            </a:pPr>
            <a:r>
              <a:rPr lang="en-US" sz="1650">
                <a:solidFill>
                  <a:srgbClr val="E5E1DA"/>
                </a:solidFill>
                <a:latin typeface="Lato"/>
                <a:ea typeface="Lato"/>
                <a:cs typeface="Lato"/>
                <a:sym typeface="Lato"/>
              </a:rPr>
              <a:t>- PC0 and PC1 can access the HTTP server.</a:t>
            </a:r>
          </a:p>
          <a:p>
            <a:pPr algn="l">
              <a:lnSpc>
                <a:spcPts val="2310"/>
              </a:lnSpc>
            </a:pPr>
            <a:r>
              <a:rPr lang="en-US" sz="1650">
                <a:solidFill>
                  <a:srgbClr val="E5E1DA"/>
                </a:solidFill>
                <a:latin typeface="Lato"/>
                <a:ea typeface="Lato"/>
                <a:cs typeface="Lato"/>
                <a:sym typeface="Lato"/>
              </a:rPr>
              <a:t>- Only PC1 has access to the FTP server.</a:t>
            </a:r>
          </a:p>
          <a:p>
            <a:pPr algn="l">
              <a:lnSpc>
                <a:spcPts val="2310"/>
              </a:lnSpc>
            </a:pPr>
            <a:r>
              <a:rPr lang="en-US" sz="1650">
                <a:solidFill>
                  <a:srgbClr val="E5E1DA"/>
                </a:solidFill>
                <a:latin typeface="Lato"/>
                <a:ea typeface="Lato"/>
                <a:cs typeface="Lato"/>
                <a:sym typeface="Lato"/>
              </a:rPr>
              <a:t>- PCs from LAN 3 (PC2 and PC3) can only access the internet and not internal resources.</a:t>
            </a:r>
          </a:p>
          <a:p>
            <a:pPr algn="l">
              <a:lnSpc>
                <a:spcPts val="2310"/>
              </a:lnSpc>
            </a:pPr>
            <a:r>
              <a:rPr lang="en-US" sz="1650">
                <a:solidFill>
                  <a:srgbClr val="E5E1DA"/>
                </a:solidFill>
                <a:latin typeface="Lato"/>
                <a:ea typeface="Lato"/>
                <a:cs typeface="Lato"/>
                <a:sym typeface="Lato"/>
              </a:rPr>
              <a:t>- External entities are denied access to LAN1, HTTP, and FTP servers.</a:t>
            </a:r>
          </a:p>
          <a:p>
            <a:pPr algn="l">
              <a:lnSpc>
                <a:spcPts val="3262"/>
              </a:lnSpc>
            </a:pPr>
          </a:p>
          <a:p>
            <a:pPr algn="l">
              <a:lnSpc>
                <a:spcPts val="3262"/>
              </a:lnSpc>
            </a:pPr>
          </a:p>
          <a:p>
            <a:pPr algn="l">
              <a:lnSpc>
                <a:spcPts val="2854"/>
              </a:lnSpc>
              <a:spcBef>
                <a:spcPct val="0"/>
              </a:spcBef>
            </a:pPr>
          </a:p>
        </p:txBody>
      </p:sp>
      <p:sp>
        <p:nvSpPr>
          <p:cNvPr name="TextBox 5" id="5"/>
          <p:cNvSpPr txBox="true"/>
          <p:nvPr/>
        </p:nvSpPr>
        <p:spPr>
          <a:xfrm rot="0">
            <a:off x="2329312" y="635900"/>
            <a:ext cx="9136302" cy="1589774"/>
          </a:xfrm>
          <a:prstGeom prst="rect">
            <a:avLst/>
          </a:prstGeom>
        </p:spPr>
        <p:txBody>
          <a:bodyPr anchor="t" rtlCol="false" tIns="0" lIns="0" bIns="0" rIns="0">
            <a:spAutoFit/>
          </a:bodyPr>
          <a:lstStyle/>
          <a:p>
            <a:pPr algn="l">
              <a:lnSpc>
                <a:spcPts val="5950"/>
              </a:lnSpc>
            </a:pPr>
            <a:r>
              <a:rPr lang="en-US" sz="5409" b="true">
                <a:solidFill>
                  <a:srgbClr val="FBF9F1"/>
                </a:solidFill>
                <a:latin typeface="Poppins Bold"/>
                <a:ea typeface="Poppins Bold"/>
                <a:cs typeface="Poppins Bold"/>
                <a:sym typeface="Poppins Bold"/>
              </a:rPr>
              <a:t>CONFIGURATION DETAILS:</a:t>
            </a:r>
          </a:p>
          <a:p>
            <a:pPr algn="l">
              <a:lnSpc>
                <a:spcPts val="5950"/>
              </a:lnSpc>
            </a:pPr>
          </a:p>
        </p:txBody>
      </p:sp>
      <p:sp>
        <p:nvSpPr>
          <p:cNvPr name="TextBox 6" id="6"/>
          <p:cNvSpPr txBox="true"/>
          <p:nvPr/>
        </p:nvSpPr>
        <p:spPr>
          <a:xfrm rot="0">
            <a:off x="517846" y="4770966"/>
            <a:ext cx="11746260" cy="860425"/>
          </a:xfrm>
          <a:prstGeom prst="rect">
            <a:avLst/>
          </a:prstGeom>
        </p:spPr>
        <p:txBody>
          <a:bodyPr anchor="t" rtlCol="false" tIns="0" lIns="0" bIns="0" rIns="0">
            <a:spAutoFit/>
          </a:bodyPr>
          <a:lstStyle/>
          <a:p>
            <a:pPr algn="l">
              <a:lnSpc>
                <a:spcPts val="3499"/>
              </a:lnSpc>
            </a:pPr>
            <a:r>
              <a:rPr lang="en-US" sz="2499" b="true">
                <a:solidFill>
                  <a:srgbClr val="FBF9F1"/>
                </a:solidFill>
                <a:latin typeface="Lato Bold"/>
                <a:ea typeface="Lato Bold"/>
                <a:cs typeface="Lato Bold"/>
                <a:sym typeface="Lato Bold"/>
              </a:rPr>
              <a:t>Task: Integrate ACLs and NAT into the network and perform a security assessment.</a:t>
            </a:r>
          </a:p>
          <a:p>
            <a:pPr algn="l">
              <a:lnSpc>
                <a:spcPts val="3499"/>
              </a:lnSpc>
              <a:spcBef>
                <a:spcPct val="0"/>
              </a:spcBef>
            </a:pPr>
          </a:p>
        </p:txBody>
      </p:sp>
      <p:sp>
        <p:nvSpPr>
          <p:cNvPr name="TextBox 7" id="7"/>
          <p:cNvSpPr txBox="true"/>
          <p:nvPr/>
        </p:nvSpPr>
        <p:spPr>
          <a:xfrm rot="0">
            <a:off x="517846" y="3623090"/>
            <a:ext cx="10724157" cy="936117"/>
          </a:xfrm>
          <a:prstGeom prst="rect">
            <a:avLst/>
          </a:prstGeom>
        </p:spPr>
        <p:txBody>
          <a:bodyPr anchor="t" rtlCol="false" tIns="0" lIns="0" bIns="0" rIns="0">
            <a:spAutoFit/>
          </a:bodyPr>
          <a:lstStyle/>
          <a:p>
            <a:pPr algn="l">
              <a:lnSpc>
                <a:spcPts val="3531"/>
              </a:lnSpc>
            </a:pPr>
            <a:r>
              <a:rPr lang="en-US" sz="3210" b="true">
                <a:solidFill>
                  <a:srgbClr val="FBF9F1"/>
                </a:solidFill>
                <a:latin typeface="Poppins Bold"/>
                <a:ea typeface="Poppins Bold"/>
                <a:cs typeface="Poppins Bold"/>
                <a:sym typeface="Poppins Bold"/>
              </a:rPr>
              <a:t>WEEK 3: INTEGRATION AND SECURITY ASSESSMENT</a:t>
            </a:r>
          </a:p>
          <a:p>
            <a:pPr algn="l">
              <a:lnSpc>
                <a:spcPts val="3531"/>
              </a:lnSpc>
            </a:pPr>
          </a:p>
        </p:txBody>
      </p:sp>
      <p:sp>
        <p:nvSpPr>
          <p:cNvPr name="TextBox 8" id="8"/>
          <p:cNvSpPr txBox="true"/>
          <p:nvPr/>
        </p:nvSpPr>
        <p:spPr>
          <a:xfrm rot="0">
            <a:off x="517846" y="8450828"/>
            <a:ext cx="15812411" cy="1480185"/>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-Security Assessment: Conducted to evaluate potential vulnerabilities. The assessment showed that unauthorized access attempts to internal resources were blocked, ensuring that the network adhered to security best practices.</a:t>
            </a:r>
          </a:p>
          <a:p>
            <a:pPr algn="l">
              <a:lnSpc>
                <a:spcPts val="2940"/>
              </a:lnSpc>
            </a:pPr>
            <a:r>
              <a:rPr lang="en-US" sz="2100">
                <a:solidFill>
                  <a:srgbClr val="E5E1DA"/>
                </a:solidFill>
                <a:latin typeface="Lato"/>
                <a:ea typeface="Lato"/>
                <a:cs typeface="Lato"/>
                <a:sym typeface="Lato"/>
              </a:rPr>
              <a:t>Overall all security measurements were checked.</a:t>
            </a:r>
          </a:p>
          <a:p>
            <a:pPr algn="l">
              <a:lnSpc>
                <a:spcPts val="294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517846" y="5918523"/>
            <a:ext cx="15445431" cy="711705"/>
          </a:xfrm>
          <a:prstGeom prst="rect">
            <a:avLst/>
          </a:prstGeom>
        </p:spPr>
        <p:txBody>
          <a:bodyPr anchor="t" rtlCol="false" tIns="0" lIns="0" bIns="0" rIns="0">
            <a:spAutoFit/>
          </a:bodyPr>
          <a:lstStyle/>
          <a:p>
            <a:pPr algn="l">
              <a:lnSpc>
                <a:spcPts val="2871"/>
              </a:lnSpc>
              <a:spcBef>
                <a:spcPct val="0"/>
              </a:spcBef>
            </a:pPr>
            <a:r>
              <a:rPr lang="en-US" sz="2051">
                <a:solidFill>
                  <a:srgbClr val="E5E1DA"/>
                </a:solidFill>
                <a:latin typeface="Lato"/>
                <a:ea typeface="Lato"/>
                <a:cs typeface="Lato"/>
                <a:sym typeface="Lato"/>
              </a:rPr>
              <a:t>Final Report: Detailed the configuration of ACLs and NAT, integration results, and overall security improvements. Specific areas of improvement included enhanced access control for internal users and isolation of guest network segments</a:t>
            </a:r>
          </a:p>
        </p:txBody>
      </p:sp>
      <p:sp>
        <p:nvSpPr>
          <p:cNvPr name="TextBox 5" id="5"/>
          <p:cNvSpPr txBox="true"/>
          <p:nvPr/>
        </p:nvSpPr>
        <p:spPr>
          <a:xfrm rot="0">
            <a:off x="2329312" y="635900"/>
            <a:ext cx="9136302" cy="1589774"/>
          </a:xfrm>
          <a:prstGeom prst="rect">
            <a:avLst/>
          </a:prstGeom>
        </p:spPr>
        <p:txBody>
          <a:bodyPr anchor="t" rtlCol="false" tIns="0" lIns="0" bIns="0" rIns="0">
            <a:spAutoFit/>
          </a:bodyPr>
          <a:lstStyle/>
          <a:p>
            <a:pPr algn="l">
              <a:lnSpc>
                <a:spcPts val="5950"/>
              </a:lnSpc>
            </a:pPr>
            <a:r>
              <a:rPr lang="en-US" sz="5409" b="true">
                <a:solidFill>
                  <a:srgbClr val="FBF9F1"/>
                </a:solidFill>
                <a:latin typeface="Poppins Bold"/>
                <a:ea typeface="Poppins Bold"/>
                <a:cs typeface="Poppins Bold"/>
                <a:sym typeface="Poppins Bold"/>
              </a:rPr>
              <a:t>CONFIGURATION DETAILS:</a:t>
            </a:r>
          </a:p>
          <a:p>
            <a:pPr algn="l">
              <a:lnSpc>
                <a:spcPts val="5950"/>
              </a:lnSpc>
            </a:pPr>
          </a:p>
        </p:txBody>
      </p:sp>
      <p:sp>
        <p:nvSpPr>
          <p:cNvPr name="TextBox 6" id="6"/>
          <p:cNvSpPr txBox="true"/>
          <p:nvPr/>
        </p:nvSpPr>
        <p:spPr>
          <a:xfrm rot="0">
            <a:off x="517846" y="4770966"/>
            <a:ext cx="14845280"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Task: Document the entire project, including configurations, improvements, and performance analysis</a:t>
            </a:r>
          </a:p>
        </p:txBody>
      </p:sp>
      <p:sp>
        <p:nvSpPr>
          <p:cNvPr name="TextBox 7" id="7"/>
          <p:cNvSpPr txBox="true"/>
          <p:nvPr/>
        </p:nvSpPr>
        <p:spPr>
          <a:xfrm rot="0">
            <a:off x="517846" y="3623090"/>
            <a:ext cx="10724157" cy="936117"/>
          </a:xfrm>
          <a:prstGeom prst="rect">
            <a:avLst/>
          </a:prstGeom>
        </p:spPr>
        <p:txBody>
          <a:bodyPr anchor="t" rtlCol="false" tIns="0" lIns="0" bIns="0" rIns="0">
            <a:spAutoFit/>
          </a:bodyPr>
          <a:lstStyle/>
          <a:p>
            <a:pPr algn="l">
              <a:lnSpc>
                <a:spcPts val="3531"/>
              </a:lnSpc>
            </a:pPr>
            <a:r>
              <a:rPr lang="en-US" sz="3210" b="true">
                <a:solidFill>
                  <a:srgbClr val="FBF9F1"/>
                </a:solidFill>
                <a:latin typeface="Poppins Bold"/>
                <a:ea typeface="Poppins Bold"/>
                <a:cs typeface="Poppins Bold"/>
                <a:sym typeface="Poppins Bold"/>
              </a:rPr>
              <a:t>WEEK 4: DOCUMENTATION AND FINAL PRESENTATION</a:t>
            </a:r>
          </a:p>
          <a:p>
            <a:pPr algn="l">
              <a:lnSpc>
                <a:spcPts val="3531"/>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TextBox 4" id="4"/>
          <p:cNvSpPr txBox="true"/>
          <p:nvPr/>
        </p:nvSpPr>
        <p:spPr>
          <a:xfrm rot="0">
            <a:off x="8128737" y="1895475"/>
            <a:ext cx="9247901" cy="1970405"/>
          </a:xfrm>
          <a:prstGeom prst="rect">
            <a:avLst/>
          </a:prstGeom>
        </p:spPr>
        <p:txBody>
          <a:bodyPr anchor="t" rtlCol="false" tIns="0" lIns="0" bIns="0" rIns="0">
            <a:spAutoFit/>
          </a:bodyPr>
          <a:lstStyle/>
          <a:p>
            <a:pPr algn="l">
              <a:lnSpc>
                <a:spcPts val="3359"/>
              </a:lnSpc>
            </a:pPr>
            <a:r>
              <a:rPr lang="en-US" sz="2399" b="true">
                <a:solidFill>
                  <a:srgbClr val="E5E1DA"/>
                </a:solidFill>
                <a:latin typeface="Lato Bold"/>
                <a:ea typeface="Lato Bold"/>
                <a:cs typeface="Lato Bold"/>
                <a:sym typeface="Lato Bold"/>
              </a:rPr>
              <a:t> LAN 1 (PC0, PC1): </a:t>
            </a:r>
          </a:p>
          <a:p>
            <a:pPr algn="l">
              <a:lnSpc>
                <a:spcPts val="3079"/>
              </a:lnSpc>
            </a:pPr>
            <a:r>
              <a:rPr lang="en-US" sz="2199">
                <a:solidFill>
                  <a:srgbClr val="E5E1DA"/>
                </a:solidFill>
                <a:latin typeface="Lato"/>
                <a:ea typeface="Lato"/>
                <a:cs typeface="Lato"/>
                <a:sym typeface="Lato"/>
              </a:rPr>
              <a:t>- PC0 can access the HTTP server.</a:t>
            </a:r>
          </a:p>
          <a:p>
            <a:pPr algn="l">
              <a:lnSpc>
                <a:spcPts val="3079"/>
              </a:lnSpc>
            </a:pPr>
            <a:r>
              <a:rPr lang="en-US" sz="2199">
                <a:solidFill>
                  <a:srgbClr val="E5E1DA"/>
                </a:solidFill>
                <a:latin typeface="Lato"/>
                <a:ea typeface="Lato"/>
                <a:cs typeface="Lato"/>
                <a:sym typeface="Lato"/>
              </a:rPr>
              <a:t>- PC1 can access both HTTP and FTP servers.</a:t>
            </a:r>
          </a:p>
          <a:p>
            <a:pPr algn="l">
              <a:lnSpc>
                <a:spcPts val="3079"/>
              </a:lnSpc>
            </a:pPr>
            <a:r>
              <a:rPr lang="en-US" sz="2199">
                <a:solidFill>
                  <a:srgbClr val="E5E1DA"/>
                </a:solidFill>
                <a:latin typeface="Lato"/>
                <a:ea typeface="Lato"/>
                <a:cs typeface="Lato"/>
                <a:sym typeface="Lato"/>
              </a:rPr>
              <a:t>- Both PCs are restricted from allowing outsiders into LAN 1.</a:t>
            </a:r>
          </a:p>
          <a:p>
            <a:pPr algn="l">
              <a:lnSpc>
                <a:spcPts val="3079"/>
              </a:lnSpc>
              <a:spcBef>
                <a:spcPct val="0"/>
              </a:spcBef>
            </a:pPr>
          </a:p>
        </p:txBody>
      </p:sp>
      <p:sp>
        <p:nvSpPr>
          <p:cNvPr name="TextBox 5" id="5"/>
          <p:cNvSpPr txBox="true"/>
          <p:nvPr/>
        </p:nvSpPr>
        <p:spPr>
          <a:xfrm rot="0">
            <a:off x="1028700" y="1495425"/>
            <a:ext cx="6846853" cy="1464645"/>
          </a:xfrm>
          <a:prstGeom prst="rect">
            <a:avLst/>
          </a:prstGeom>
        </p:spPr>
        <p:txBody>
          <a:bodyPr anchor="t" rtlCol="false" tIns="0" lIns="0" bIns="0" rIns="0">
            <a:spAutoFit/>
          </a:bodyPr>
          <a:lstStyle/>
          <a:p>
            <a:pPr algn="l">
              <a:lnSpc>
                <a:spcPts val="5363"/>
              </a:lnSpc>
            </a:pPr>
            <a:r>
              <a:rPr lang="en-US" sz="4876" b="true">
                <a:solidFill>
                  <a:srgbClr val="FBF9F1"/>
                </a:solidFill>
                <a:latin typeface="Poppins Bold"/>
                <a:ea typeface="Poppins Bold"/>
                <a:cs typeface="Poppins Bold"/>
                <a:sym typeface="Poppins Bold"/>
              </a:rPr>
              <a:t>NETWORK BEHAVIOR:</a:t>
            </a:r>
          </a:p>
          <a:p>
            <a:pPr algn="l">
              <a:lnSpc>
                <a:spcPts val="5803"/>
              </a:lnSpc>
            </a:pPr>
          </a:p>
        </p:txBody>
      </p:sp>
      <p:sp>
        <p:nvSpPr>
          <p:cNvPr name="TextBox 6" id="6"/>
          <p:cNvSpPr txBox="true"/>
          <p:nvPr/>
        </p:nvSpPr>
        <p:spPr>
          <a:xfrm rot="0">
            <a:off x="8128737" y="3792220"/>
            <a:ext cx="9247901" cy="1579880"/>
          </a:xfrm>
          <a:prstGeom prst="rect">
            <a:avLst/>
          </a:prstGeom>
        </p:spPr>
        <p:txBody>
          <a:bodyPr anchor="t" rtlCol="false" tIns="0" lIns="0" bIns="0" rIns="0">
            <a:spAutoFit/>
          </a:bodyPr>
          <a:lstStyle/>
          <a:p>
            <a:pPr algn="l">
              <a:lnSpc>
                <a:spcPts val="3359"/>
              </a:lnSpc>
            </a:pPr>
            <a:r>
              <a:rPr lang="en-US" sz="2399" b="true">
                <a:solidFill>
                  <a:srgbClr val="E5E1DA"/>
                </a:solidFill>
                <a:latin typeface="Lato Bold"/>
                <a:ea typeface="Lato Bold"/>
                <a:cs typeface="Lato Bold"/>
                <a:sym typeface="Lato Bold"/>
              </a:rPr>
              <a:t>LAN 3 (PC2, PC3: </a:t>
            </a:r>
          </a:p>
          <a:p>
            <a:pPr algn="l">
              <a:lnSpc>
                <a:spcPts val="3079"/>
              </a:lnSpc>
            </a:pPr>
            <a:r>
              <a:rPr lang="en-US" sz="2199">
                <a:solidFill>
                  <a:srgbClr val="E5E1DA"/>
                </a:solidFill>
                <a:latin typeface="Lato"/>
                <a:ea typeface="Lato"/>
                <a:cs typeface="Lato"/>
                <a:sym typeface="Lato"/>
              </a:rPr>
              <a:t>- PCs are isolated and can only access the internet (no internal resources).</a:t>
            </a:r>
          </a:p>
          <a:p>
            <a:pPr algn="l">
              <a:lnSpc>
                <a:spcPts val="3079"/>
              </a:lnSpc>
            </a:pPr>
            <a:r>
              <a:rPr lang="en-US" sz="2199">
                <a:solidFill>
                  <a:srgbClr val="E5E1DA"/>
                </a:solidFill>
                <a:latin typeface="Lato"/>
                <a:ea typeface="Lato"/>
                <a:cs typeface="Lato"/>
                <a:sym typeface="Lato"/>
              </a:rPr>
              <a:t>- Internet Access: </a:t>
            </a:r>
          </a:p>
          <a:p>
            <a:pPr algn="l">
              <a:lnSpc>
                <a:spcPts val="3079"/>
              </a:lnSpc>
              <a:spcBef>
                <a:spcPct val="0"/>
              </a:spcBef>
            </a:pPr>
            <a:r>
              <a:rPr lang="en-US" sz="2199">
                <a:solidFill>
                  <a:srgbClr val="E5E1DA"/>
                </a:solidFill>
                <a:latin typeface="Lato"/>
                <a:ea typeface="Lato"/>
                <a:cs typeface="Lato"/>
                <a:sym typeface="Lato"/>
              </a:rPr>
              <a:t> - All users from any LAN can access the internet via the NAT setup</a:t>
            </a:r>
          </a:p>
        </p:txBody>
      </p:sp>
      <p:sp>
        <p:nvSpPr>
          <p:cNvPr name="TextBox 7" id="7"/>
          <p:cNvSpPr txBox="true"/>
          <p:nvPr/>
        </p:nvSpPr>
        <p:spPr>
          <a:xfrm rot="0">
            <a:off x="8128737" y="5623044"/>
            <a:ext cx="9247901" cy="1579880"/>
          </a:xfrm>
          <a:prstGeom prst="rect">
            <a:avLst/>
          </a:prstGeom>
        </p:spPr>
        <p:txBody>
          <a:bodyPr anchor="t" rtlCol="false" tIns="0" lIns="0" bIns="0" rIns="0">
            <a:spAutoFit/>
          </a:bodyPr>
          <a:lstStyle/>
          <a:p>
            <a:pPr algn="l">
              <a:lnSpc>
                <a:spcPts val="3359"/>
              </a:lnSpc>
            </a:pPr>
            <a:r>
              <a:rPr lang="en-US" sz="2399" b="true">
                <a:solidFill>
                  <a:srgbClr val="E5E1DA"/>
                </a:solidFill>
                <a:latin typeface="Lato Bold"/>
                <a:ea typeface="Lato Bold"/>
                <a:cs typeface="Lato Bold"/>
                <a:sym typeface="Lato Bold"/>
              </a:rPr>
              <a:t>LAN 2 Public Server (Server2 the internet) : </a:t>
            </a:r>
          </a:p>
          <a:p>
            <a:pPr algn="l">
              <a:lnSpc>
                <a:spcPts val="3079"/>
              </a:lnSpc>
            </a:pPr>
            <a:r>
              <a:rPr lang="en-US" sz="2199">
                <a:solidFill>
                  <a:srgbClr val="E5E1DA"/>
                </a:solidFill>
                <a:latin typeface="Lato"/>
                <a:ea typeface="Lato"/>
                <a:cs typeface="Lato"/>
                <a:sym typeface="Lato"/>
              </a:rPr>
              <a:t>- External users can access Server2 (mapped via static NAT to public IP 41.44.170.253).</a:t>
            </a:r>
          </a:p>
          <a:p>
            <a:pPr algn="l">
              <a:lnSpc>
                <a:spcPts val="307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51433"/>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7196037" y="86078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42975" y="4049006"/>
            <a:ext cx="8884700" cy="25946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This project successfully demonstrated the implementation of ACLs and NAT to enhance network security. By controlling traffic using ACLs and managing public IP addresses with NAT, the network was secured against unauthorized access, while allowing controlled access to necessary resources. The final security assessment confirmed the effectiveness of the implemented solutions, ensuring that internal network resources were protected while maintaining efficient network performance</a:t>
            </a:r>
          </a:p>
        </p:txBody>
      </p:sp>
      <p:sp>
        <p:nvSpPr>
          <p:cNvPr name="TextBox 6" id="6"/>
          <p:cNvSpPr txBox="true"/>
          <p:nvPr/>
        </p:nvSpPr>
        <p:spPr>
          <a:xfrm rot="0">
            <a:off x="942975" y="1706421"/>
            <a:ext cx="5886506"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CONCLUSION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898267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TextBox 3" id="3"/>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BIG THANKS</a:t>
            </a:r>
          </a:p>
        </p:txBody>
      </p:sp>
      <p:sp>
        <p:nvSpPr>
          <p:cNvPr name="TextBox 4" id="4"/>
          <p:cNvSpPr txBox="true"/>
          <p:nvPr/>
        </p:nvSpPr>
        <p:spPr>
          <a:xfrm rot="0">
            <a:off x="928665" y="6736205"/>
            <a:ext cx="6096698" cy="566420"/>
          </a:xfrm>
          <a:prstGeom prst="rect">
            <a:avLst/>
          </a:prstGeom>
        </p:spPr>
        <p:txBody>
          <a:bodyPr anchor="t" rtlCol="false" tIns="0" lIns="0" bIns="0" rIns="0">
            <a:spAutoFit/>
          </a:bodyPr>
          <a:lstStyle/>
          <a:p>
            <a:pPr algn="l">
              <a:lnSpc>
                <a:spcPts val="4480"/>
              </a:lnSpc>
              <a:spcBef>
                <a:spcPct val="0"/>
              </a:spcBef>
            </a:pPr>
          </a:p>
        </p:txBody>
      </p:sp>
      <p:sp>
        <p:nvSpPr>
          <p:cNvPr name="TextBox 5" id="5"/>
          <p:cNvSpPr txBox="true"/>
          <p:nvPr/>
        </p:nvSpPr>
        <p:spPr>
          <a:xfrm rot="0">
            <a:off x="817717" y="5417085"/>
            <a:ext cx="12415294" cy="1593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To our instructor Khaled Abd Rabo</a:t>
            </a:r>
          </a:p>
          <a:p>
            <a:pPr algn="l">
              <a:lnSpc>
                <a:spcPts val="6050"/>
              </a:lnSpc>
            </a:pPr>
            <a:r>
              <a:rPr lang="en-US" sz="5500">
                <a:solidFill>
                  <a:srgbClr val="FBF9F1"/>
                </a:solidFill>
                <a:latin typeface="Poppins"/>
                <a:ea typeface="Poppins"/>
                <a:cs typeface="Poppins"/>
                <a:sym typeface="Poppins"/>
              </a:rPr>
              <a:t>&amp; DEPI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4622652" y="162339"/>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TextBox 3" id="3"/>
          <p:cNvSpPr txBox="true"/>
          <p:nvPr/>
        </p:nvSpPr>
        <p:spPr>
          <a:xfrm rot="0">
            <a:off x="7974977" y="2272366"/>
            <a:ext cx="2867087" cy="1054100"/>
          </a:xfrm>
          <a:prstGeom prst="rect">
            <a:avLst/>
          </a:prstGeom>
        </p:spPr>
        <p:txBody>
          <a:bodyPr anchor="t" rtlCol="false" tIns="0" lIns="0" bIns="0" rIns="0">
            <a:spAutoFit/>
          </a:bodyPr>
          <a:lstStyle/>
          <a:p>
            <a:pPr algn="l">
              <a:lnSpc>
                <a:spcPts val="2800"/>
              </a:lnSpc>
            </a:pPr>
            <a:r>
              <a:rPr lang="en-US" sz="2000">
                <a:solidFill>
                  <a:srgbClr val="E5E1DA"/>
                </a:solidFill>
                <a:latin typeface="Lato"/>
                <a:ea typeface="Lato"/>
                <a:cs typeface="Lato"/>
                <a:sym typeface="Lato"/>
              </a:rPr>
              <a:t>Project management</a:t>
            </a:r>
          </a:p>
          <a:p>
            <a:pPr algn="l">
              <a:lnSpc>
                <a:spcPts val="2800"/>
              </a:lnSpc>
            </a:pPr>
            <a:r>
              <a:rPr lang="en-US" sz="2000">
                <a:solidFill>
                  <a:srgbClr val="E5E1DA"/>
                </a:solidFill>
                <a:latin typeface="Lato"/>
                <a:ea typeface="Lato"/>
                <a:cs typeface="Lato"/>
                <a:sym typeface="Lato"/>
              </a:rPr>
              <a:t>ACL’s</a:t>
            </a:r>
          </a:p>
          <a:p>
            <a:pPr algn="l">
              <a:lnSpc>
                <a:spcPts val="2800"/>
              </a:lnSpc>
              <a:spcBef>
                <a:spcPct val="0"/>
              </a:spcBef>
            </a:pPr>
            <a:r>
              <a:rPr lang="en-US" sz="2000">
                <a:solidFill>
                  <a:srgbClr val="E5E1DA"/>
                </a:solidFill>
                <a:latin typeface="Lato"/>
                <a:ea typeface="Lato"/>
                <a:cs typeface="Lato"/>
                <a:sym typeface="Lato"/>
              </a:rPr>
              <a:t>troubleshooting</a:t>
            </a:r>
          </a:p>
        </p:txBody>
      </p:sp>
      <p:sp>
        <p:nvSpPr>
          <p:cNvPr name="TextBox 4" id="4"/>
          <p:cNvSpPr txBox="true"/>
          <p:nvPr/>
        </p:nvSpPr>
        <p:spPr>
          <a:xfrm rot="0">
            <a:off x="2967374" y="2394665"/>
            <a:ext cx="4266751" cy="398813"/>
          </a:xfrm>
          <a:prstGeom prst="rect">
            <a:avLst/>
          </a:prstGeom>
        </p:spPr>
        <p:txBody>
          <a:bodyPr anchor="t" rtlCol="false" tIns="0" lIns="0" bIns="0" rIns="0">
            <a:spAutoFit/>
          </a:bodyPr>
          <a:lstStyle/>
          <a:p>
            <a:pPr algn="l">
              <a:lnSpc>
                <a:spcPts val="3218"/>
              </a:lnSpc>
              <a:spcBef>
                <a:spcPct val="0"/>
              </a:spcBef>
            </a:pPr>
            <a:r>
              <a:rPr lang="en-US" b="true" sz="2298">
                <a:solidFill>
                  <a:srgbClr val="FBF9F1"/>
                </a:solidFill>
                <a:latin typeface="Lato Bold"/>
                <a:ea typeface="Lato Bold"/>
                <a:cs typeface="Lato Bold"/>
                <a:sym typeface="Lato Bold"/>
              </a:rPr>
              <a:t>MAZEN TAREK(TEAM LEADER)</a:t>
            </a:r>
          </a:p>
        </p:txBody>
      </p:sp>
      <p:sp>
        <p:nvSpPr>
          <p:cNvPr name="TextBox 5" id="5"/>
          <p:cNvSpPr txBox="true"/>
          <p:nvPr/>
        </p:nvSpPr>
        <p:spPr>
          <a:xfrm rot="0">
            <a:off x="784729" y="616656"/>
            <a:ext cx="6974638"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MEET THE TEAM :</a:t>
            </a:r>
          </a:p>
        </p:txBody>
      </p:sp>
      <p:sp>
        <p:nvSpPr>
          <p:cNvPr name="TextBox 6" id="6"/>
          <p:cNvSpPr txBox="true"/>
          <p:nvPr/>
        </p:nvSpPr>
        <p:spPr>
          <a:xfrm rot="0">
            <a:off x="7974977" y="3791286"/>
            <a:ext cx="2867087" cy="1054100"/>
          </a:xfrm>
          <a:prstGeom prst="rect">
            <a:avLst/>
          </a:prstGeom>
        </p:spPr>
        <p:txBody>
          <a:bodyPr anchor="t" rtlCol="false" tIns="0" lIns="0" bIns="0" rIns="0">
            <a:spAutoFit/>
          </a:bodyPr>
          <a:lstStyle/>
          <a:p>
            <a:pPr algn="l">
              <a:lnSpc>
                <a:spcPts val="2800"/>
              </a:lnSpc>
            </a:pPr>
            <a:r>
              <a:rPr lang="en-US" sz="2000">
                <a:solidFill>
                  <a:srgbClr val="E5E1DA"/>
                </a:solidFill>
                <a:latin typeface="Lato"/>
                <a:ea typeface="Lato"/>
                <a:cs typeface="Lato"/>
                <a:sym typeface="Lato"/>
              </a:rPr>
              <a:t>NAT</a:t>
            </a:r>
          </a:p>
          <a:p>
            <a:pPr algn="l">
              <a:lnSpc>
                <a:spcPts val="2800"/>
              </a:lnSpc>
            </a:pPr>
            <a:r>
              <a:rPr lang="en-US" sz="2000">
                <a:solidFill>
                  <a:srgbClr val="E5E1DA"/>
                </a:solidFill>
                <a:latin typeface="Lato"/>
                <a:ea typeface="Lato"/>
                <a:cs typeface="Lato"/>
                <a:sym typeface="Lato"/>
              </a:rPr>
              <a:t>ACL’s</a:t>
            </a:r>
          </a:p>
          <a:p>
            <a:pPr algn="l">
              <a:lnSpc>
                <a:spcPts val="2800"/>
              </a:lnSpc>
              <a:spcBef>
                <a:spcPct val="0"/>
              </a:spcBef>
            </a:pPr>
            <a:r>
              <a:rPr lang="en-US" sz="2000">
                <a:solidFill>
                  <a:srgbClr val="E5E1DA"/>
                </a:solidFill>
                <a:latin typeface="Lato"/>
                <a:ea typeface="Lato"/>
                <a:cs typeface="Lato"/>
                <a:sym typeface="Lato"/>
              </a:rPr>
              <a:t>troubleshooting</a:t>
            </a:r>
          </a:p>
        </p:txBody>
      </p:sp>
      <p:sp>
        <p:nvSpPr>
          <p:cNvPr name="TextBox 7" id="7"/>
          <p:cNvSpPr txBox="true"/>
          <p:nvPr/>
        </p:nvSpPr>
        <p:spPr>
          <a:xfrm rot="0">
            <a:off x="2967374" y="3943369"/>
            <a:ext cx="2725105"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ADEL MOHAMMED</a:t>
            </a:r>
          </a:p>
        </p:txBody>
      </p:sp>
      <p:sp>
        <p:nvSpPr>
          <p:cNvPr name="TextBox 8" id="8"/>
          <p:cNvSpPr txBox="true"/>
          <p:nvPr/>
        </p:nvSpPr>
        <p:spPr>
          <a:xfrm rot="0">
            <a:off x="7923899" y="5095875"/>
            <a:ext cx="2867087" cy="1406525"/>
          </a:xfrm>
          <a:prstGeom prst="rect">
            <a:avLst/>
          </a:prstGeom>
        </p:spPr>
        <p:txBody>
          <a:bodyPr anchor="t" rtlCol="false" tIns="0" lIns="0" bIns="0" rIns="0">
            <a:spAutoFit/>
          </a:bodyPr>
          <a:lstStyle/>
          <a:p>
            <a:pPr algn="l">
              <a:lnSpc>
                <a:spcPts val="2800"/>
              </a:lnSpc>
            </a:pPr>
            <a:r>
              <a:rPr lang="en-US" sz="2000">
                <a:solidFill>
                  <a:srgbClr val="E5E1DA"/>
                </a:solidFill>
                <a:latin typeface="Lato"/>
                <a:ea typeface="Lato"/>
                <a:cs typeface="Lato"/>
                <a:sym typeface="Lato"/>
              </a:rPr>
              <a:t>Security Assessment</a:t>
            </a:r>
          </a:p>
          <a:p>
            <a:pPr algn="l">
              <a:lnSpc>
                <a:spcPts val="2800"/>
              </a:lnSpc>
            </a:pPr>
            <a:r>
              <a:rPr lang="en-US" sz="2000">
                <a:solidFill>
                  <a:srgbClr val="E5E1DA"/>
                </a:solidFill>
                <a:latin typeface="Lato"/>
                <a:ea typeface="Lato"/>
                <a:cs typeface="Lato"/>
                <a:sym typeface="Lato"/>
              </a:rPr>
              <a:t>NAT</a:t>
            </a:r>
          </a:p>
          <a:p>
            <a:pPr algn="l">
              <a:lnSpc>
                <a:spcPts val="2800"/>
              </a:lnSpc>
            </a:pPr>
            <a:r>
              <a:rPr lang="en-US" sz="2000">
                <a:solidFill>
                  <a:srgbClr val="E5E1DA"/>
                </a:solidFill>
                <a:latin typeface="Lato"/>
                <a:ea typeface="Lato"/>
                <a:cs typeface="Lato"/>
                <a:sym typeface="Lato"/>
              </a:rPr>
              <a:t>Documentation</a:t>
            </a:r>
          </a:p>
          <a:p>
            <a:pPr algn="l">
              <a:lnSpc>
                <a:spcPts val="2800"/>
              </a:lnSpc>
              <a:spcBef>
                <a:spcPct val="0"/>
              </a:spcBef>
            </a:pPr>
          </a:p>
        </p:txBody>
      </p:sp>
      <p:sp>
        <p:nvSpPr>
          <p:cNvPr name="TextBox 9" id="9"/>
          <p:cNvSpPr txBox="true"/>
          <p:nvPr/>
        </p:nvSpPr>
        <p:spPr>
          <a:xfrm rot="0">
            <a:off x="2967374" y="5304174"/>
            <a:ext cx="3368738"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MOHAMMED GAMAL</a:t>
            </a:r>
          </a:p>
        </p:txBody>
      </p:sp>
      <p:sp>
        <p:nvSpPr>
          <p:cNvPr name="TextBox 10" id="10"/>
          <p:cNvSpPr txBox="true"/>
          <p:nvPr/>
        </p:nvSpPr>
        <p:spPr>
          <a:xfrm rot="0">
            <a:off x="7923899" y="6392044"/>
            <a:ext cx="2867087" cy="1054100"/>
          </a:xfrm>
          <a:prstGeom prst="rect">
            <a:avLst/>
          </a:prstGeom>
        </p:spPr>
        <p:txBody>
          <a:bodyPr anchor="t" rtlCol="false" tIns="0" lIns="0" bIns="0" rIns="0">
            <a:spAutoFit/>
          </a:bodyPr>
          <a:lstStyle/>
          <a:p>
            <a:pPr algn="l">
              <a:lnSpc>
                <a:spcPts val="2800"/>
              </a:lnSpc>
            </a:pPr>
            <a:r>
              <a:rPr lang="en-US" sz="2000">
                <a:solidFill>
                  <a:srgbClr val="E5E1DA"/>
                </a:solidFill>
                <a:latin typeface="Lato"/>
                <a:ea typeface="Lato"/>
                <a:cs typeface="Lato"/>
                <a:sym typeface="Lato"/>
              </a:rPr>
              <a:t>ACL’s</a:t>
            </a:r>
          </a:p>
          <a:p>
            <a:pPr algn="l">
              <a:lnSpc>
                <a:spcPts val="2800"/>
              </a:lnSpc>
            </a:pPr>
            <a:r>
              <a:rPr lang="en-US" sz="2000">
                <a:solidFill>
                  <a:srgbClr val="E5E1DA"/>
                </a:solidFill>
                <a:latin typeface="Lato"/>
                <a:ea typeface="Lato"/>
                <a:cs typeface="Lato"/>
                <a:sym typeface="Lato"/>
              </a:rPr>
              <a:t>Presentation</a:t>
            </a:r>
          </a:p>
          <a:p>
            <a:pPr algn="l">
              <a:lnSpc>
                <a:spcPts val="2800"/>
              </a:lnSpc>
              <a:spcBef>
                <a:spcPct val="0"/>
              </a:spcBef>
            </a:pPr>
            <a:r>
              <a:rPr lang="en-US" sz="2000">
                <a:solidFill>
                  <a:srgbClr val="E5E1DA"/>
                </a:solidFill>
                <a:latin typeface="Lato"/>
                <a:ea typeface="Lato"/>
                <a:cs typeface="Lato"/>
                <a:sym typeface="Lato"/>
              </a:rPr>
              <a:t>Network Design</a:t>
            </a:r>
          </a:p>
        </p:txBody>
      </p:sp>
      <p:sp>
        <p:nvSpPr>
          <p:cNvPr name="TextBox 11" id="11"/>
          <p:cNvSpPr txBox="true"/>
          <p:nvPr/>
        </p:nvSpPr>
        <p:spPr>
          <a:xfrm rot="0">
            <a:off x="2967374" y="8983277"/>
            <a:ext cx="2982952"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MAHMOUD RAGAB</a:t>
            </a:r>
          </a:p>
        </p:txBody>
      </p:sp>
      <p:sp>
        <p:nvSpPr>
          <p:cNvPr name="TextBox 12" id="12"/>
          <p:cNvSpPr txBox="true"/>
          <p:nvPr/>
        </p:nvSpPr>
        <p:spPr>
          <a:xfrm rot="0">
            <a:off x="2967374" y="6560203"/>
            <a:ext cx="2237163"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YOUSSIF ALY</a:t>
            </a:r>
          </a:p>
        </p:txBody>
      </p:sp>
      <p:sp>
        <p:nvSpPr>
          <p:cNvPr name="TextBox 13" id="13"/>
          <p:cNvSpPr txBox="true"/>
          <p:nvPr/>
        </p:nvSpPr>
        <p:spPr>
          <a:xfrm rot="0">
            <a:off x="7923899" y="8992802"/>
            <a:ext cx="2867087" cy="701675"/>
          </a:xfrm>
          <a:prstGeom prst="rect">
            <a:avLst/>
          </a:prstGeom>
        </p:spPr>
        <p:txBody>
          <a:bodyPr anchor="t" rtlCol="false" tIns="0" lIns="0" bIns="0" rIns="0">
            <a:spAutoFit/>
          </a:bodyPr>
          <a:lstStyle/>
          <a:p>
            <a:pPr algn="l">
              <a:lnSpc>
                <a:spcPts val="2800"/>
              </a:lnSpc>
            </a:pPr>
            <a:r>
              <a:rPr lang="en-US" sz="2000">
                <a:solidFill>
                  <a:srgbClr val="E5E1DA"/>
                </a:solidFill>
                <a:latin typeface="Lato"/>
                <a:ea typeface="Lato"/>
                <a:cs typeface="Lato"/>
                <a:sym typeface="Lato"/>
              </a:rPr>
              <a:t>Presentation</a:t>
            </a:r>
          </a:p>
          <a:p>
            <a:pPr algn="l">
              <a:lnSpc>
                <a:spcPts val="2800"/>
              </a:lnSpc>
              <a:spcBef>
                <a:spcPct val="0"/>
              </a:spcBef>
            </a:pPr>
            <a:r>
              <a:rPr lang="en-US" sz="2000">
                <a:solidFill>
                  <a:srgbClr val="E5E1DA"/>
                </a:solidFill>
                <a:latin typeface="Lato"/>
                <a:ea typeface="Lato"/>
                <a:cs typeface="Lato"/>
                <a:sym typeface="Lato"/>
              </a:rPr>
              <a:t>Network Design</a:t>
            </a:r>
          </a:p>
        </p:txBody>
      </p:sp>
      <p:sp>
        <p:nvSpPr>
          <p:cNvPr name="TextBox 14" id="14"/>
          <p:cNvSpPr txBox="true"/>
          <p:nvPr/>
        </p:nvSpPr>
        <p:spPr>
          <a:xfrm rot="0">
            <a:off x="2967374" y="7814242"/>
            <a:ext cx="2237163"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PETER SAMIR</a:t>
            </a:r>
          </a:p>
        </p:txBody>
      </p:sp>
      <p:sp>
        <p:nvSpPr>
          <p:cNvPr name="TextBox 15" id="15"/>
          <p:cNvSpPr txBox="true"/>
          <p:nvPr/>
        </p:nvSpPr>
        <p:spPr>
          <a:xfrm rot="0">
            <a:off x="7923899" y="7744760"/>
            <a:ext cx="2867087" cy="701675"/>
          </a:xfrm>
          <a:prstGeom prst="rect">
            <a:avLst/>
          </a:prstGeom>
        </p:spPr>
        <p:txBody>
          <a:bodyPr anchor="t" rtlCol="false" tIns="0" lIns="0" bIns="0" rIns="0">
            <a:spAutoFit/>
          </a:bodyPr>
          <a:lstStyle/>
          <a:p>
            <a:pPr algn="l">
              <a:lnSpc>
                <a:spcPts val="2800"/>
              </a:lnSpc>
            </a:pPr>
            <a:r>
              <a:rPr lang="en-US" sz="2000">
                <a:solidFill>
                  <a:srgbClr val="E5E1DA"/>
                </a:solidFill>
                <a:latin typeface="Lato"/>
                <a:ea typeface="Lato"/>
                <a:cs typeface="Lato"/>
                <a:sym typeface="Lato"/>
              </a:rPr>
              <a:t>Network Design</a:t>
            </a:r>
          </a:p>
          <a:p>
            <a:pPr algn="l">
              <a:lnSpc>
                <a:spcPts val="2800"/>
              </a:lnSpc>
              <a:spcBef>
                <a:spcPct val="0"/>
              </a:spcBef>
            </a:pPr>
            <a:r>
              <a:rPr lang="en-US" sz="2000">
                <a:solidFill>
                  <a:srgbClr val="E5E1DA"/>
                </a:solidFill>
                <a:latin typeface="Lato"/>
                <a:ea typeface="Lato"/>
                <a:cs typeface="Lato"/>
                <a:sym typeface="Lato"/>
              </a:rPr>
              <a:t>Documentation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422410"/>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202247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TODAY'S AGENDA</a:t>
            </a:r>
          </a:p>
        </p:txBody>
      </p:sp>
      <p:sp>
        <p:nvSpPr>
          <p:cNvPr name="TextBox 9" id="9"/>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Introduction</a:t>
            </a:r>
          </a:p>
        </p:txBody>
      </p:sp>
      <p:sp>
        <p:nvSpPr>
          <p:cNvPr name="TextBox 10" id="10"/>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a:t>
            </a:r>
          </a:p>
        </p:txBody>
      </p:sp>
      <p:sp>
        <p:nvSpPr>
          <p:cNvPr name="TextBox 11" id="11"/>
          <p:cNvSpPr txBox="true"/>
          <p:nvPr/>
        </p:nvSpPr>
        <p:spPr>
          <a:xfrm rot="0">
            <a:off x="2224052"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Time Line</a:t>
            </a:r>
          </a:p>
        </p:txBody>
      </p:sp>
      <p:sp>
        <p:nvSpPr>
          <p:cNvPr name="TextBox 12" id="12"/>
          <p:cNvSpPr txBox="true"/>
          <p:nvPr/>
        </p:nvSpPr>
        <p:spPr>
          <a:xfrm rot="0">
            <a:off x="1525526" y="50736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2</a:t>
            </a:r>
          </a:p>
        </p:txBody>
      </p:sp>
      <p:sp>
        <p:nvSpPr>
          <p:cNvPr name="TextBox 13" id="13"/>
          <p:cNvSpPr txBox="true"/>
          <p:nvPr/>
        </p:nvSpPr>
        <p:spPr>
          <a:xfrm rot="0">
            <a:off x="2224052" y="621032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Network Design</a:t>
            </a:r>
          </a:p>
        </p:txBody>
      </p:sp>
      <p:sp>
        <p:nvSpPr>
          <p:cNvPr name="TextBox 14" id="14"/>
          <p:cNvSpPr txBox="true"/>
          <p:nvPr/>
        </p:nvSpPr>
        <p:spPr>
          <a:xfrm rot="0">
            <a:off x="1525526" y="621032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a:t>
            </a:r>
          </a:p>
        </p:txBody>
      </p:sp>
      <p:sp>
        <p:nvSpPr>
          <p:cNvPr name="TextBox 15" id="15"/>
          <p:cNvSpPr txBox="true"/>
          <p:nvPr/>
        </p:nvSpPr>
        <p:spPr>
          <a:xfrm rot="0">
            <a:off x="2224052" y="73469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Network Components</a:t>
            </a:r>
          </a:p>
        </p:txBody>
      </p:sp>
      <p:sp>
        <p:nvSpPr>
          <p:cNvPr name="TextBox 16" id="16"/>
          <p:cNvSpPr txBox="true"/>
          <p:nvPr/>
        </p:nvSpPr>
        <p:spPr>
          <a:xfrm rot="0">
            <a:off x="1525526" y="73469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4</a:t>
            </a:r>
          </a:p>
        </p:txBody>
      </p:sp>
      <p:sp>
        <p:nvSpPr>
          <p:cNvPr name="TextBox 17" id="17"/>
          <p:cNvSpPr txBox="true"/>
          <p:nvPr/>
        </p:nvSpPr>
        <p:spPr>
          <a:xfrm rot="0">
            <a:off x="2224052" y="8483621"/>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Configuration Details</a:t>
            </a:r>
          </a:p>
        </p:txBody>
      </p:sp>
      <p:sp>
        <p:nvSpPr>
          <p:cNvPr name="TextBox 18" id="18"/>
          <p:cNvSpPr txBox="true"/>
          <p:nvPr/>
        </p:nvSpPr>
        <p:spPr>
          <a:xfrm rot="0">
            <a:off x="1525526" y="8483621"/>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5</a:t>
            </a:r>
          </a:p>
        </p:txBody>
      </p:sp>
      <p:sp>
        <p:nvSpPr>
          <p:cNvPr name="TextBox 19" id="19"/>
          <p:cNvSpPr txBox="true"/>
          <p:nvPr/>
        </p:nvSpPr>
        <p:spPr>
          <a:xfrm rot="0">
            <a:off x="9621293" y="3935958"/>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Network Behavior</a:t>
            </a:r>
          </a:p>
        </p:txBody>
      </p:sp>
      <p:sp>
        <p:nvSpPr>
          <p:cNvPr name="TextBox 20" id="20"/>
          <p:cNvSpPr txBox="true"/>
          <p:nvPr/>
        </p:nvSpPr>
        <p:spPr>
          <a:xfrm rot="0">
            <a:off x="8922767" y="3935958"/>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6</a:t>
            </a:r>
          </a:p>
        </p:txBody>
      </p:sp>
      <p:sp>
        <p:nvSpPr>
          <p:cNvPr name="TextBox 21" id="21"/>
          <p:cNvSpPr txBox="true"/>
          <p:nvPr/>
        </p:nvSpPr>
        <p:spPr>
          <a:xfrm rot="0">
            <a:off x="9621293" y="50747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Problem Statement</a:t>
            </a:r>
          </a:p>
        </p:txBody>
      </p:sp>
      <p:sp>
        <p:nvSpPr>
          <p:cNvPr name="TextBox 22" id="22"/>
          <p:cNvSpPr txBox="true"/>
          <p:nvPr/>
        </p:nvSpPr>
        <p:spPr>
          <a:xfrm rot="0">
            <a:off x="8922767" y="50747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7</a:t>
            </a:r>
          </a:p>
        </p:txBody>
      </p:sp>
      <p:sp>
        <p:nvSpPr>
          <p:cNvPr name="TextBox 23" id="23"/>
          <p:cNvSpPr txBox="true"/>
          <p:nvPr/>
        </p:nvSpPr>
        <p:spPr>
          <a:xfrm rot="0">
            <a:off x="9621293" y="62113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Conclusion</a:t>
            </a:r>
          </a:p>
        </p:txBody>
      </p:sp>
      <p:sp>
        <p:nvSpPr>
          <p:cNvPr name="TextBox 24" id="24"/>
          <p:cNvSpPr txBox="true"/>
          <p:nvPr/>
        </p:nvSpPr>
        <p:spPr>
          <a:xfrm rot="0">
            <a:off x="8922767" y="621138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482999"/>
            <a:ext cx="12577332" cy="8137251"/>
            <a:chOff x="0" y="0"/>
            <a:chExt cx="3312548" cy="2143144"/>
          </a:xfrm>
        </p:grpSpPr>
        <p:sp>
          <p:nvSpPr>
            <p:cNvPr name="Freeform 3" id="3"/>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4" id="4"/>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2"/>
            <a:stretch>
              <a:fillRect l="0" t="0" r="0" b="0"/>
            </a:stretch>
          </a:blipFill>
        </p:spPr>
      </p:sp>
      <p:sp>
        <p:nvSpPr>
          <p:cNvPr name="TextBox 6" id="6"/>
          <p:cNvSpPr txBox="true"/>
          <p:nvPr/>
        </p:nvSpPr>
        <p:spPr>
          <a:xfrm rot="0">
            <a:off x="2683564" y="4395060"/>
            <a:ext cx="9267604" cy="2334895"/>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Implementing Network Security with ACLs and NAT, focuses on enhancing network security by using Access Control Lists (ACLs) and Network Address Translation (NAT). The goal is to secure internal resources while allowing controlled access to external networks. This project was structured into four weeks, where each phase built upon the previous to create a secure and manageable network infrastructure.</a:t>
            </a:r>
          </a:p>
        </p:txBody>
      </p:sp>
      <p:sp>
        <p:nvSpPr>
          <p:cNvPr name="TextBox 7" id="7"/>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INTRODUCTION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5499461" y="4567019"/>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8" id="8"/>
          <p:cNvSpPr/>
          <p:nvPr/>
        </p:nvSpPr>
        <p:spPr>
          <a:xfrm flipH="false" flipV="false" rot="0">
            <a:off x="9535512" y="4552655"/>
            <a:ext cx="408164" cy="411249"/>
          </a:xfrm>
          <a:custGeom>
            <a:avLst/>
            <a:gdLst/>
            <a:ahLst/>
            <a:cxnLst/>
            <a:rect r="r" b="b" t="t" l="l"/>
            <a:pathLst>
              <a:path h="411249" w="408164">
                <a:moveTo>
                  <a:pt x="0" y="0"/>
                </a:moveTo>
                <a:lnTo>
                  <a:pt x="408164" y="0"/>
                </a:lnTo>
                <a:lnTo>
                  <a:pt x="408164" y="411248"/>
                </a:lnTo>
                <a:lnTo>
                  <a:pt x="0" y="411248"/>
                </a:lnTo>
                <a:lnTo>
                  <a:pt x="0" y="0"/>
                </a:lnTo>
                <a:close/>
              </a:path>
            </a:pathLst>
          </a:custGeom>
          <a:blipFill>
            <a:blip r:embed="rId3"/>
            <a:stretch>
              <a:fillRect l="0" t="0" r="0" b="0"/>
            </a:stretch>
          </a:blipFill>
        </p:spPr>
      </p:sp>
      <p:sp>
        <p:nvSpPr>
          <p:cNvPr name="Freeform 9" id="9"/>
          <p:cNvSpPr/>
          <p:nvPr/>
        </p:nvSpPr>
        <p:spPr>
          <a:xfrm flipH="false" flipV="false" rot="0">
            <a:off x="13571562" y="4538290"/>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TextBox 10" id="10"/>
          <p:cNvSpPr txBox="true"/>
          <p:nvPr/>
        </p:nvSpPr>
        <p:spPr>
          <a:xfrm rot="0">
            <a:off x="1496004"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week 1</a:t>
            </a:r>
          </a:p>
        </p:txBody>
      </p:sp>
      <p:sp>
        <p:nvSpPr>
          <p:cNvPr name="TextBox 11" id="11"/>
          <p:cNvSpPr txBox="true"/>
          <p:nvPr/>
        </p:nvSpPr>
        <p:spPr>
          <a:xfrm rot="0">
            <a:off x="1463411" y="6261874"/>
            <a:ext cx="3253027" cy="2334895"/>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Configuration of Standard and Extended ACLs to control traffic flow and manage access to network resources.</a:t>
            </a:r>
          </a:p>
          <a:p>
            <a:pPr algn="l">
              <a:lnSpc>
                <a:spcPts val="3079"/>
              </a:lnSpc>
              <a:spcBef>
                <a:spcPct val="0"/>
              </a:spcBef>
            </a:pPr>
          </a:p>
        </p:txBody>
      </p:sp>
      <p:sp>
        <p:nvSpPr>
          <p:cNvPr name="TextBox 12" id="12"/>
          <p:cNvSpPr txBox="true"/>
          <p:nvPr/>
        </p:nvSpPr>
        <p:spPr>
          <a:xfrm rot="0">
            <a:off x="1028700" y="1290181"/>
            <a:ext cx="5717469"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TIME LINE :</a:t>
            </a:r>
          </a:p>
        </p:txBody>
      </p:sp>
      <p:sp>
        <p:nvSpPr>
          <p:cNvPr name="TextBox 13" id="13"/>
          <p:cNvSpPr txBox="true"/>
          <p:nvPr/>
        </p:nvSpPr>
        <p:spPr>
          <a:xfrm rot="0">
            <a:off x="553205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week 2</a:t>
            </a:r>
          </a:p>
        </p:txBody>
      </p:sp>
      <p:sp>
        <p:nvSpPr>
          <p:cNvPr name="TextBox 14" id="14"/>
          <p:cNvSpPr txBox="true"/>
          <p:nvPr/>
        </p:nvSpPr>
        <p:spPr>
          <a:xfrm rot="0">
            <a:off x="5499461" y="6261874"/>
            <a:ext cx="3253027" cy="11633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Implementation of NAT to manage IP address translations.</a:t>
            </a:r>
          </a:p>
        </p:txBody>
      </p:sp>
      <p:sp>
        <p:nvSpPr>
          <p:cNvPr name="TextBox 15" id="15"/>
          <p:cNvSpPr txBox="true"/>
          <p:nvPr/>
        </p:nvSpPr>
        <p:spPr>
          <a:xfrm rot="0">
            <a:off x="956810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week 3</a:t>
            </a:r>
          </a:p>
        </p:txBody>
      </p:sp>
      <p:sp>
        <p:nvSpPr>
          <p:cNvPr name="TextBox 16" id="16"/>
          <p:cNvSpPr txBox="true"/>
          <p:nvPr/>
        </p:nvSpPr>
        <p:spPr>
          <a:xfrm rot="0">
            <a:off x="9535512" y="6261874"/>
            <a:ext cx="3253027" cy="11633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Integration of ACLs and NAT with a thorough security assessment.</a:t>
            </a:r>
          </a:p>
        </p:txBody>
      </p:sp>
      <p:sp>
        <p:nvSpPr>
          <p:cNvPr name="TextBox 17" id="17"/>
          <p:cNvSpPr txBox="true"/>
          <p:nvPr/>
        </p:nvSpPr>
        <p:spPr>
          <a:xfrm rot="0">
            <a:off x="1360415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week 4</a:t>
            </a:r>
          </a:p>
        </p:txBody>
      </p:sp>
      <p:sp>
        <p:nvSpPr>
          <p:cNvPr name="TextBox 18" id="18"/>
          <p:cNvSpPr txBox="true"/>
          <p:nvPr/>
        </p:nvSpPr>
        <p:spPr>
          <a:xfrm rot="0">
            <a:off x="13571562" y="6261874"/>
            <a:ext cx="3253027" cy="2334895"/>
          </a:xfrm>
          <a:prstGeom prst="rect">
            <a:avLst/>
          </a:prstGeom>
        </p:spPr>
        <p:txBody>
          <a:bodyPr anchor="t" rtlCol="false" tIns="0" lIns="0" bIns="0" rIns="0">
            <a:spAutoFit/>
          </a:bodyPr>
          <a:lstStyle/>
          <a:p>
            <a:pPr algn="l">
              <a:lnSpc>
                <a:spcPts val="3079"/>
              </a:lnSpc>
            </a:pPr>
            <a:r>
              <a:rPr lang="en-US" sz="2199">
                <a:solidFill>
                  <a:srgbClr val="E5E1DA"/>
                </a:solidFill>
                <a:latin typeface="Lato"/>
                <a:ea typeface="Lato"/>
                <a:cs typeface="Lato"/>
                <a:sym typeface="Lato"/>
              </a:rPr>
              <a:t>Documentation of findings, configuration details, and network performance improvements. </a:t>
            </a:r>
          </a:p>
          <a:p>
            <a:pPr algn="l">
              <a:lnSpc>
                <a:spcPts val="307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2899986" y="2299164"/>
            <a:ext cx="12211512" cy="7311032"/>
          </a:xfrm>
          <a:custGeom>
            <a:avLst/>
            <a:gdLst/>
            <a:ahLst/>
            <a:cxnLst/>
            <a:rect r="r" b="b" t="t" l="l"/>
            <a:pathLst>
              <a:path h="7311032" w="12211512">
                <a:moveTo>
                  <a:pt x="0" y="0"/>
                </a:moveTo>
                <a:lnTo>
                  <a:pt x="12211512" y="0"/>
                </a:lnTo>
                <a:lnTo>
                  <a:pt x="12211512" y="7311032"/>
                </a:lnTo>
                <a:lnTo>
                  <a:pt x="0" y="7311032"/>
                </a:lnTo>
                <a:lnTo>
                  <a:pt x="0" y="0"/>
                </a:lnTo>
                <a:close/>
              </a:path>
            </a:pathLst>
          </a:custGeom>
          <a:blipFill>
            <a:blip r:embed="rId3"/>
            <a:stretch>
              <a:fillRect l="0" t="-317" r="0" b="-317"/>
            </a:stretch>
          </a:blipFill>
        </p:spPr>
      </p:sp>
      <p:sp>
        <p:nvSpPr>
          <p:cNvPr name="TextBox 5" id="5"/>
          <p:cNvSpPr txBox="true"/>
          <p:nvPr/>
        </p:nvSpPr>
        <p:spPr>
          <a:xfrm rot="0">
            <a:off x="2220196" y="1019175"/>
            <a:ext cx="8203773"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NETWORK DESIGN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161029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409432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3"/>
            <a:stretch>
              <a:fillRect l="0" t="0" r="0" b="0"/>
            </a:stretch>
          </a:blipFill>
        </p:spPr>
      </p:sp>
      <p:sp>
        <p:nvSpPr>
          <p:cNvPr name="TextBox 8" id="8"/>
          <p:cNvSpPr txBox="true"/>
          <p:nvPr/>
        </p:nvSpPr>
        <p:spPr>
          <a:xfrm rot="0">
            <a:off x="9214105" y="1562670"/>
            <a:ext cx="3730597" cy="842864"/>
          </a:xfrm>
          <a:prstGeom prst="rect">
            <a:avLst/>
          </a:prstGeom>
        </p:spPr>
        <p:txBody>
          <a:bodyPr anchor="t" rtlCol="false" tIns="0" lIns="0" bIns="0" rIns="0">
            <a:spAutoFit/>
          </a:bodyPr>
          <a:lstStyle/>
          <a:p>
            <a:pPr algn="l">
              <a:lnSpc>
                <a:spcPts val="3417"/>
              </a:lnSpc>
            </a:pPr>
            <a:r>
              <a:rPr lang="en-US" sz="2441" b="true">
                <a:solidFill>
                  <a:srgbClr val="FFD944"/>
                </a:solidFill>
                <a:latin typeface="Lato Bold"/>
                <a:ea typeface="Lato Bold"/>
                <a:cs typeface="Lato Bold"/>
                <a:sym typeface="Lato Bold"/>
              </a:rPr>
              <a:t>PCs:</a:t>
            </a:r>
          </a:p>
          <a:p>
            <a:pPr algn="l">
              <a:lnSpc>
                <a:spcPts val="3417"/>
              </a:lnSpc>
              <a:spcBef>
                <a:spcPct val="0"/>
              </a:spcBef>
            </a:pPr>
          </a:p>
        </p:txBody>
      </p:sp>
      <p:sp>
        <p:nvSpPr>
          <p:cNvPr name="TextBox 9" id="9"/>
          <p:cNvSpPr txBox="true"/>
          <p:nvPr/>
        </p:nvSpPr>
        <p:spPr>
          <a:xfrm rot="0">
            <a:off x="9214105" y="2161344"/>
            <a:ext cx="5927482" cy="1747055"/>
          </a:xfrm>
          <a:prstGeom prst="rect">
            <a:avLst/>
          </a:prstGeom>
        </p:spPr>
        <p:txBody>
          <a:bodyPr anchor="t" rtlCol="false" tIns="0" lIns="0" bIns="0" rIns="0">
            <a:spAutoFit/>
          </a:bodyPr>
          <a:lstStyle/>
          <a:p>
            <a:pPr algn="l">
              <a:lnSpc>
                <a:spcPts val="3035"/>
              </a:lnSpc>
            </a:pPr>
            <a:r>
              <a:rPr lang="en-US" sz="2168">
                <a:solidFill>
                  <a:srgbClr val="E5E1DA"/>
                </a:solidFill>
                <a:latin typeface="Lato"/>
                <a:ea typeface="Lato"/>
                <a:cs typeface="Lato"/>
                <a:sym typeface="Lato"/>
              </a:rPr>
              <a:t>- PC0: 192.168.1.10/24</a:t>
            </a:r>
          </a:p>
          <a:p>
            <a:pPr algn="l">
              <a:lnSpc>
                <a:spcPts val="3035"/>
              </a:lnSpc>
            </a:pPr>
            <a:r>
              <a:rPr lang="en-US" sz="2168">
                <a:solidFill>
                  <a:srgbClr val="E5E1DA"/>
                </a:solidFill>
                <a:latin typeface="Lato"/>
                <a:ea typeface="Lato"/>
                <a:cs typeface="Lato"/>
                <a:sym typeface="Lato"/>
              </a:rPr>
              <a:t>- PC1: 192.168.1.20/24</a:t>
            </a:r>
          </a:p>
          <a:p>
            <a:pPr algn="l">
              <a:lnSpc>
                <a:spcPts val="3035"/>
              </a:lnSpc>
            </a:pPr>
            <a:r>
              <a:rPr lang="en-US" sz="2168">
                <a:solidFill>
                  <a:srgbClr val="E5E1DA"/>
                </a:solidFill>
                <a:latin typeface="Lato"/>
                <a:ea typeface="Lato"/>
                <a:cs typeface="Lato"/>
                <a:sym typeface="Lato"/>
              </a:rPr>
              <a:t>- PC2: 192.168.3.10/24</a:t>
            </a:r>
          </a:p>
          <a:p>
            <a:pPr algn="l">
              <a:lnSpc>
                <a:spcPts val="3035"/>
              </a:lnSpc>
            </a:pPr>
            <a:r>
              <a:rPr lang="en-US" sz="2168">
                <a:solidFill>
                  <a:srgbClr val="E5E1DA"/>
                </a:solidFill>
                <a:latin typeface="Lato"/>
                <a:ea typeface="Lato"/>
                <a:cs typeface="Lato"/>
                <a:sym typeface="Lato"/>
              </a:rPr>
              <a:t>- PC3: 192.168.3.20/24</a:t>
            </a:r>
          </a:p>
          <a:p>
            <a:pPr algn="l">
              <a:lnSpc>
                <a:spcPts val="1775"/>
              </a:lnSpc>
              <a:spcBef>
                <a:spcPct val="0"/>
              </a:spcBef>
            </a:pPr>
          </a:p>
        </p:txBody>
      </p:sp>
      <p:sp>
        <p:nvSpPr>
          <p:cNvPr name="TextBox 10" id="10"/>
          <p:cNvSpPr txBox="true"/>
          <p:nvPr/>
        </p:nvSpPr>
        <p:spPr>
          <a:xfrm rot="0">
            <a:off x="1028700" y="6059170"/>
            <a:ext cx="5853180" cy="26003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NETWORK COMPONENTS:</a:t>
            </a:r>
          </a:p>
          <a:p>
            <a:pPr algn="l">
              <a:lnSpc>
                <a:spcPts val="6600"/>
              </a:lnSpc>
            </a:pPr>
          </a:p>
        </p:txBody>
      </p:sp>
      <p:sp>
        <p:nvSpPr>
          <p:cNvPr name="TextBox 11" id="11"/>
          <p:cNvSpPr txBox="true"/>
          <p:nvPr/>
        </p:nvSpPr>
        <p:spPr>
          <a:xfrm rot="0">
            <a:off x="9214105" y="4207248"/>
            <a:ext cx="4512040" cy="861202"/>
          </a:xfrm>
          <a:prstGeom prst="rect">
            <a:avLst/>
          </a:prstGeom>
        </p:spPr>
        <p:txBody>
          <a:bodyPr anchor="t" rtlCol="false" tIns="0" lIns="0" bIns="0" rIns="0">
            <a:spAutoFit/>
          </a:bodyPr>
          <a:lstStyle/>
          <a:p>
            <a:pPr algn="l">
              <a:lnSpc>
                <a:spcPts val="3457"/>
              </a:lnSpc>
            </a:pPr>
            <a:r>
              <a:rPr lang="en-US" sz="2469" b="true">
                <a:solidFill>
                  <a:srgbClr val="FFD944"/>
                </a:solidFill>
                <a:latin typeface="Lato Bold"/>
                <a:ea typeface="Lato Bold"/>
                <a:cs typeface="Lato Bold"/>
                <a:sym typeface="Lato Bold"/>
              </a:rPr>
              <a:t>Servers:</a:t>
            </a:r>
          </a:p>
          <a:p>
            <a:pPr algn="l">
              <a:lnSpc>
                <a:spcPts val="3457"/>
              </a:lnSpc>
              <a:spcBef>
                <a:spcPct val="0"/>
              </a:spcBef>
            </a:pPr>
          </a:p>
        </p:txBody>
      </p:sp>
      <p:sp>
        <p:nvSpPr>
          <p:cNvPr name="TextBox 12" id="12"/>
          <p:cNvSpPr txBox="true"/>
          <p:nvPr/>
        </p:nvSpPr>
        <p:spPr>
          <a:xfrm rot="0">
            <a:off x="9214105" y="4901944"/>
            <a:ext cx="7443149" cy="1718236"/>
          </a:xfrm>
          <a:prstGeom prst="rect">
            <a:avLst/>
          </a:prstGeom>
        </p:spPr>
        <p:txBody>
          <a:bodyPr anchor="t" rtlCol="false" tIns="0" lIns="0" bIns="0" rIns="0">
            <a:spAutoFit/>
          </a:bodyPr>
          <a:lstStyle/>
          <a:p>
            <a:pPr algn="l">
              <a:lnSpc>
                <a:spcPts val="2979"/>
              </a:lnSpc>
            </a:pPr>
            <a:r>
              <a:rPr lang="en-US" sz="2127">
                <a:solidFill>
                  <a:srgbClr val="E5E1DA"/>
                </a:solidFill>
                <a:latin typeface="Lato"/>
                <a:ea typeface="Lato"/>
                <a:cs typeface="Lato"/>
                <a:sym typeface="Lato"/>
              </a:rPr>
              <a:t>- HTTP Server: 192.168.2.10/24</a:t>
            </a:r>
          </a:p>
          <a:p>
            <a:pPr algn="l">
              <a:lnSpc>
                <a:spcPts val="2979"/>
              </a:lnSpc>
            </a:pPr>
            <a:r>
              <a:rPr lang="en-US" sz="2127">
                <a:solidFill>
                  <a:srgbClr val="E5E1DA"/>
                </a:solidFill>
                <a:latin typeface="Lato"/>
                <a:ea typeface="Lato"/>
                <a:cs typeface="Lato"/>
                <a:sym typeface="Lato"/>
              </a:rPr>
              <a:t>- FTP Server: 192.168.2.20/24</a:t>
            </a:r>
          </a:p>
          <a:p>
            <a:pPr algn="l">
              <a:lnSpc>
                <a:spcPts val="2979"/>
              </a:lnSpc>
            </a:pPr>
            <a:r>
              <a:rPr lang="en-US" sz="2127">
                <a:solidFill>
                  <a:srgbClr val="E5E1DA"/>
                </a:solidFill>
                <a:latin typeface="Lato"/>
                <a:ea typeface="Lato"/>
                <a:cs typeface="Lato"/>
                <a:sym typeface="Lato"/>
              </a:rPr>
              <a:t>- Server2 192.168.200.10/24 (Mapped to Public IP: 41.44.170.253)</a:t>
            </a:r>
          </a:p>
          <a:p>
            <a:pPr algn="l">
              <a:lnSpc>
                <a:spcPts val="18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7258398"/>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3"/>
            <a:stretch>
              <a:fillRect l="0" t="0" r="0" b="0"/>
            </a:stretch>
          </a:blipFill>
        </p:spPr>
      </p:sp>
      <p:sp>
        <p:nvSpPr>
          <p:cNvPr name="TextBox 7" id="7"/>
          <p:cNvSpPr txBox="true"/>
          <p:nvPr/>
        </p:nvSpPr>
        <p:spPr>
          <a:xfrm rot="0">
            <a:off x="9305324" y="7220298"/>
            <a:ext cx="3730597" cy="710149"/>
          </a:xfrm>
          <a:prstGeom prst="rect">
            <a:avLst/>
          </a:prstGeom>
        </p:spPr>
        <p:txBody>
          <a:bodyPr anchor="t" rtlCol="false" tIns="0" lIns="0" bIns="0" rIns="0">
            <a:spAutoFit/>
          </a:bodyPr>
          <a:lstStyle/>
          <a:p>
            <a:pPr algn="l">
              <a:lnSpc>
                <a:spcPts val="2857"/>
              </a:lnSpc>
            </a:pPr>
            <a:r>
              <a:rPr lang="en-US" sz="2041" b="true">
                <a:solidFill>
                  <a:srgbClr val="FFD944"/>
                </a:solidFill>
                <a:latin typeface="Lato Bold"/>
                <a:ea typeface="Lato Bold"/>
                <a:cs typeface="Lato Bold"/>
                <a:sym typeface="Lato Bold"/>
              </a:rPr>
              <a:t>Switches:</a:t>
            </a:r>
          </a:p>
          <a:p>
            <a:pPr algn="l">
              <a:lnSpc>
                <a:spcPts val="2857"/>
              </a:lnSpc>
              <a:spcBef>
                <a:spcPct val="0"/>
              </a:spcBef>
            </a:pPr>
          </a:p>
        </p:txBody>
      </p:sp>
      <p:sp>
        <p:nvSpPr>
          <p:cNvPr name="TextBox 8" id="8"/>
          <p:cNvSpPr txBox="true"/>
          <p:nvPr/>
        </p:nvSpPr>
        <p:spPr>
          <a:xfrm rot="0">
            <a:off x="9305324" y="7707668"/>
            <a:ext cx="6433054" cy="1550632"/>
          </a:xfrm>
          <a:prstGeom prst="rect">
            <a:avLst/>
          </a:prstGeom>
        </p:spPr>
        <p:txBody>
          <a:bodyPr anchor="t" rtlCol="false" tIns="0" lIns="0" bIns="0" rIns="0">
            <a:spAutoFit/>
          </a:bodyPr>
          <a:lstStyle/>
          <a:p>
            <a:pPr algn="l">
              <a:lnSpc>
                <a:spcPts val="2487"/>
              </a:lnSpc>
            </a:pPr>
            <a:r>
              <a:rPr lang="en-US" sz="1776">
                <a:solidFill>
                  <a:srgbClr val="E5E1DA"/>
                </a:solidFill>
                <a:latin typeface="Lato"/>
                <a:ea typeface="Lato"/>
                <a:cs typeface="Lato"/>
                <a:sym typeface="Lato"/>
              </a:rPr>
              <a:t>- Sw1: Connected to PC0, PC1, and R1.</a:t>
            </a:r>
          </a:p>
          <a:p>
            <a:pPr algn="l">
              <a:lnSpc>
                <a:spcPts val="2767"/>
              </a:lnSpc>
            </a:pPr>
            <a:r>
              <a:rPr lang="en-US" sz="1976">
                <a:solidFill>
                  <a:srgbClr val="E5E1DA"/>
                </a:solidFill>
                <a:latin typeface="Lato"/>
                <a:ea typeface="Lato"/>
                <a:cs typeface="Lato"/>
                <a:sym typeface="Lato"/>
              </a:rPr>
              <a:t>- Sw2: Connected to HTTP and FTP servers (Server0 and Server1).</a:t>
            </a:r>
          </a:p>
          <a:p>
            <a:pPr algn="l">
              <a:lnSpc>
                <a:spcPts val="2487"/>
              </a:lnSpc>
            </a:pPr>
            <a:r>
              <a:rPr lang="en-US" sz="1776">
                <a:solidFill>
                  <a:srgbClr val="E5E1DA"/>
                </a:solidFill>
                <a:latin typeface="Lato"/>
                <a:ea typeface="Lato"/>
                <a:cs typeface="Lato"/>
                <a:sym typeface="Lato"/>
              </a:rPr>
              <a:t>- Sw4: Connected to public server (Server2) and R4.</a:t>
            </a:r>
          </a:p>
          <a:p>
            <a:pPr algn="l">
              <a:lnSpc>
                <a:spcPts val="1927"/>
              </a:lnSpc>
              <a:spcBef>
                <a:spcPct val="0"/>
              </a:spcBef>
            </a:pPr>
          </a:p>
        </p:txBody>
      </p:sp>
      <p:sp>
        <p:nvSpPr>
          <p:cNvPr name="TextBox 9" id="9"/>
          <p:cNvSpPr txBox="true"/>
          <p:nvPr/>
        </p:nvSpPr>
        <p:spPr>
          <a:xfrm rot="0">
            <a:off x="1028700" y="6059170"/>
            <a:ext cx="5853180" cy="26003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NETWORK COMPONENTS:</a:t>
            </a:r>
          </a:p>
          <a:p>
            <a:pPr algn="l">
              <a:lnSpc>
                <a:spcPts val="6600"/>
              </a:lnSpc>
            </a:pPr>
          </a:p>
        </p:txBody>
      </p:sp>
      <p:sp>
        <p:nvSpPr>
          <p:cNvPr name="TextBox 10" id="10"/>
          <p:cNvSpPr txBox="true"/>
          <p:nvPr/>
        </p:nvSpPr>
        <p:spPr>
          <a:xfrm rot="0">
            <a:off x="9305324" y="1412897"/>
            <a:ext cx="5860385" cy="6211593"/>
          </a:xfrm>
          <a:prstGeom prst="rect">
            <a:avLst/>
          </a:prstGeom>
        </p:spPr>
        <p:txBody>
          <a:bodyPr anchor="t" rtlCol="false" tIns="0" lIns="0" bIns="0" rIns="0">
            <a:spAutoFit/>
          </a:bodyPr>
          <a:lstStyle/>
          <a:p>
            <a:pPr algn="l">
              <a:lnSpc>
                <a:spcPts val="2399"/>
              </a:lnSpc>
            </a:pPr>
            <a:r>
              <a:rPr lang="en-US" sz="1713">
                <a:solidFill>
                  <a:srgbClr val="E5E1DA"/>
                </a:solidFill>
                <a:latin typeface="Lato"/>
                <a:ea typeface="Lato"/>
                <a:cs typeface="Lato"/>
                <a:sym typeface="Lato"/>
              </a:rPr>
              <a:t>R1:</a:t>
            </a:r>
          </a:p>
          <a:p>
            <a:pPr algn="l">
              <a:lnSpc>
                <a:spcPts val="2399"/>
              </a:lnSpc>
            </a:pPr>
            <a:r>
              <a:rPr lang="en-US" sz="1713">
                <a:solidFill>
                  <a:srgbClr val="E5E1DA"/>
                </a:solidFill>
                <a:latin typeface="Lato"/>
                <a:ea typeface="Lato"/>
                <a:cs typeface="Lato"/>
                <a:sym typeface="Lato"/>
              </a:rPr>
              <a:t>   - Gig0/0: 192.168.1.1/24</a:t>
            </a:r>
          </a:p>
          <a:p>
            <a:pPr algn="l">
              <a:lnSpc>
                <a:spcPts val="2399"/>
              </a:lnSpc>
            </a:pPr>
            <a:r>
              <a:rPr lang="en-US" sz="1713">
                <a:solidFill>
                  <a:srgbClr val="E5E1DA"/>
                </a:solidFill>
                <a:latin typeface="Lato"/>
                <a:ea typeface="Lato"/>
                <a:cs typeface="Lato"/>
                <a:sym typeface="Lato"/>
              </a:rPr>
              <a:t>   - Gig0/1: 172.16.10.1/30</a:t>
            </a:r>
          </a:p>
          <a:p>
            <a:pPr algn="l">
              <a:lnSpc>
                <a:spcPts val="2399"/>
              </a:lnSpc>
            </a:pPr>
            <a:r>
              <a:rPr lang="en-US" sz="1713">
                <a:solidFill>
                  <a:srgbClr val="E5E1DA"/>
                </a:solidFill>
                <a:latin typeface="Lato"/>
                <a:ea typeface="Lato"/>
                <a:cs typeface="Lato"/>
                <a:sym typeface="Lato"/>
              </a:rPr>
              <a:t>   - Gig0/2: 192.168.2.1/24</a:t>
            </a:r>
          </a:p>
          <a:p>
            <a:pPr algn="l">
              <a:lnSpc>
                <a:spcPts val="2399"/>
              </a:lnSpc>
            </a:pPr>
            <a:r>
              <a:rPr lang="en-US" sz="1713">
                <a:solidFill>
                  <a:srgbClr val="E5E1DA"/>
                </a:solidFill>
                <a:latin typeface="Lato"/>
                <a:ea typeface="Lato"/>
                <a:cs typeface="Lato"/>
                <a:sym typeface="Lato"/>
              </a:rPr>
              <a:t>   - Static Route: 0.0.0.0/0 → 172.16.10.2</a:t>
            </a:r>
          </a:p>
          <a:p>
            <a:pPr algn="l">
              <a:lnSpc>
                <a:spcPts val="2399"/>
              </a:lnSpc>
            </a:pPr>
            <a:r>
              <a:rPr lang="en-US" sz="1713">
                <a:solidFill>
                  <a:srgbClr val="E5E1DA"/>
                </a:solidFill>
                <a:latin typeface="Lato"/>
                <a:ea typeface="Lato"/>
                <a:cs typeface="Lato"/>
                <a:sym typeface="Lato"/>
              </a:rPr>
              <a:t> R2:</a:t>
            </a:r>
          </a:p>
          <a:p>
            <a:pPr algn="l">
              <a:lnSpc>
                <a:spcPts val="2399"/>
              </a:lnSpc>
            </a:pPr>
            <a:r>
              <a:rPr lang="en-US" sz="1713">
                <a:solidFill>
                  <a:srgbClr val="E5E1DA"/>
                </a:solidFill>
                <a:latin typeface="Lato"/>
                <a:ea typeface="Lato"/>
                <a:cs typeface="Lato"/>
                <a:sym typeface="Lato"/>
              </a:rPr>
              <a:t>   - Gig0/0: 172.16.10.2/30</a:t>
            </a:r>
          </a:p>
          <a:p>
            <a:pPr algn="l">
              <a:lnSpc>
                <a:spcPts val="2399"/>
              </a:lnSpc>
            </a:pPr>
            <a:r>
              <a:rPr lang="en-US" sz="1713">
                <a:solidFill>
                  <a:srgbClr val="E5E1DA"/>
                </a:solidFill>
                <a:latin typeface="Lato"/>
                <a:ea typeface="Lato"/>
                <a:cs typeface="Lato"/>
                <a:sym typeface="Lato"/>
              </a:rPr>
              <a:t>   - Gig0/1: 10.0.0.1/30</a:t>
            </a:r>
          </a:p>
          <a:p>
            <a:pPr algn="l">
              <a:lnSpc>
                <a:spcPts val="2399"/>
              </a:lnSpc>
            </a:pPr>
            <a:r>
              <a:rPr lang="en-US" sz="1713">
                <a:solidFill>
                  <a:srgbClr val="E5E1DA"/>
                </a:solidFill>
                <a:latin typeface="Lato"/>
                <a:ea typeface="Lato"/>
                <a:cs typeface="Lato"/>
                <a:sym typeface="Lato"/>
              </a:rPr>
              <a:t>   - Gig0/2: 10.20.20.1/30</a:t>
            </a:r>
          </a:p>
          <a:p>
            <a:pPr algn="l">
              <a:lnSpc>
                <a:spcPts val="2399"/>
              </a:lnSpc>
            </a:pPr>
            <a:r>
              <a:rPr lang="en-US" sz="1713">
                <a:solidFill>
                  <a:srgbClr val="E5E1DA"/>
                </a:solidFill>
                <a:latin typeface="Lato"/>
                <a:ea typeface="Lato"/>
                <a:cs typeface="Lato"/>
                <a:sym typeface="Lato"/>
              </a:rPr>
              <a:t>   - **Dynamic NAT Pool**: 209.165.200.226 - 209.165.200.240</a:t>
            </a:r>
          </a:p>
          <a:p>
            <a:pPr algn="l">
              <a:lnSpc>
                <a:spcPts val="2399"/>
              </a:lnSpc>
            </a:pPr>
            <a:r>
              <a:rPr lang="en-US" sz="1713">
                <a:solidFill>
                  <a:srgbClr val="E5E1DA"/>
                </a:solidFill>
                <a:latin typeface="Lato"/>
                <a:ea typeface="Lato"/>
                <a:cs typeface="Lato"/>
                <a:sym typeface="Lato"/>
              </a:rPr>
              <a:t> R3:</a:t>
            </a:r>
          </a:p>
          <a:p>
            <a:pPr algn="l">
              <a:lnSpc>
                <a:spcPts val="2399"/>
              </a:lnSpc>
            </a:pPr>
            <a:r>
              <a:rPr lang="en-US" sz="1713">
                <a:solidFill>
                  <a:srgbClr val="E5E1DA"/>
                </a:solidFill>
                <a:latin typeface="Lato"/>
                <a:ea typeface="Lato"/>
                <a:cs typeface="Lato"/>
                <a:sym typeface="Lato"/>
              </a:rPr>
              <a:t>   - Gig0/0: 10.0.0.2/30</a:t>
            </a:r>
          </a:p>
          <a:p>
            <a:pPr algn="l">
              <a:lnSpc>
                <a:spcPts val="2399"/>
              </a:lnSpc>
            </a:pPr>
            <a:r>
              <a:rPr lang="en-US" sz="1713">
                <a:solidFill>
                  <a:srgbClr val="E5E1DA"/>
                </a:solidFill>
                <a:latin typeface="Lato"/>
                <a:ea typeface="Lato"/>
                <a:cs typeface="Lato"/>
                <a:sym typeface="Lato"/>
              </a:rPr>
              <a:t>   - Gig0/1: 192.168.3.1/24</a:t>
            </a:r>
          </a:p>
          <a:p>
            <a:pPr algn="l">
              <a:lnSpc>
                <a:spcPts val="2399"/>
              </a:lnSpc>
            </a:pPr>
            <a:r>
              <a:rPr lang="en-US" sz="1713">
                <a:solidFill>
                  <a:srgbClr val="E5E1DA"/>
                </a:solidFill>
                <a:latin typeface="Lato"/>
                <a:ea typeface="Lato"/>
                <a:cs typeface="Lato"/>
                <a:sym typeface="Lato"/>
              </a:rPr>
              <a:t>   - **Static Route**: 0.0.0.0/0 → 10.0.0.1</a:t>
            </a:r>
          </a:p>
          <a:p>
            <a:pPr algn="l">
              <a:lnSpc>
                <a:spcPts val="2399"/>
              </a:lnSpc>
            </a:pPr>
            <a:r>
              <a:rPr lang="en-US" sz="1713">
                <a:solidFill>
                  <a:srgbClr val="E5E1DA"/>
                </a:solidFill>
                <a:latin typeface="Lato"/>
                <a:ea typeface="Lato"/>
                <a:cs typeface="Lato"/>
                <a:sym typeface="Lato"/>
              </a:rPr>
              <a:t>R4:</a:t>
            </a:r>
          </a:p>
          <a:p>
            <a:pPr algn="l">
              <a:lnSpc>
                <a:spcPts val="2399"/>
              </a:lnSpc>
            </a:pPr>
            <a:r>
              <a:rPr lang="en-US" sz="1713">
                <a:solidFill>
                  <a:srgbClr val="E5E1DA"/>
                </a:solidFill>
                <a:latin typeface="Lato"/>
                <a:ea typeface="Lato"/>
                <a:cs typeface="Lato"/>
                <a:sym typeface="Lato"/>
              </a:rPr>
              <a:t>   - Gig0/0: 10.20.20.2/30</a:t>
            </a:r>
          </a:p>
          <a:p>
            <a:pPr algn="l">
              <a:lnSpc>
                <a:spcPts val="2399"/>
              </a:lnSpc>
            </a:pPr>
            <a:r>
              <a:rPr lang="en-US" sz="1713">
                <a:solidFill>
                  <a:srgbClr val="E5E1DA"/>
                </a:solidFill>
                <a:latin typeface="Lato"/>
                <a:ea typeface="Lato"/>
                <a:cs typeface="Lato"/>
                <a:sym typeface="Lato"/>
              </a:rPr>
              <a:t>   - Gig0/1: 192.168.200.1/24</a:t>
            </a:r>
          </a:p>
          <a:p>
            <a:pPr algn="l">
              <a:lnSpc>
                <a:spcPts val="2399"/>
              </a:lnSpc>
            </a:pPr>
            <a:r>
              <a:rPr lang="en-US" sz="1713">
                <a:solidFill>
                  <a:srgbClr val="E5E1DA"/>
                </a:solidFill>
                <a:latin typeface="Lato"/>
                <a:ea typeface="Lato"/>
                <a:cs typeface="Lato"/>
                <a:sym typeface="Lato"/>
              </a:rPr>
              <a:t>   - Static NAT: 192.168.200.10 → 41.44.170.253 (Public IP)</a:t>
            </a:r>
          </a:p>
          <a:p>
            <a:pPr algn="l">
              <a:lnSpc>
                <a:spcPts val="2265"/>
              </a:lnSpc>
            </a:pPr>
          </a:p>
          <a:p>
            <a:pPr algn="l">
              <a:lnSpc>
                <a:spcPts val="1755"/>
              </a:lnSpc>
              <a:spcBef>
                <a:spcPct val="0"/>
              </a:spcBef>
            </a:pPr>
          </a:p>
        </p:txBody>
      </p:sp>
      <p:sp>
        <p:nvSpPr>
          <p:cNvPr name="TextBox 11" id="11"/>
          <p:cNvSpPr txBox="true"/>
          <p:nvPr/>
        </p:nvSpPr>
        <p:spPr>
          <a:xfrm rot="0">
            <a:off x="9305324" y="990600"/>
            <a:ext cx="3730597" cy="710149"/>
          </a:xfrm>
          <a:prstGeom prst="rect">
            <a:avLst/>
          </a:prstGeom>
        </p:spPr>
        <p:txBody>
          <a:bodyPr anchor="t" rtlCol="false" tIns="0" lIns="0" bIns="0" rIns="0">
            <a:spAutoFit/>
          </a:bodyPr>
          <a:lstStyle/>
          <a:p>
            <a:pPr algn="l">
              <a:lnSpc>
                <a:spcPts val="2857"/>
              </a:lnSpc>
            </a:pPr>
            <a:r>
              <a:rPr lang="en-US" sz="2041" b="true">
                <a:solidFill>
                  <a:srgbClr val="FFD944"/>
                </a:solidFill>
                <a:latin typeface="Lato Bold"/>
                <a:ea typeface="Lato Bold"/>
                <a:cs typeface="Lato Bold"/>
                <a:sym typeface="Lato Bold"/>
              </a:rPr>
              <a:t>Routers:</a:t>
            </a:r>
          </a:p>
          <a:p>
            <a:pPr algn="l">
              <a:lnSpc>
                <a:spcPts val="2857"/>
              </a:lnSpc>
              <a:spcBef>
                <a:spcPct val="0"/>
              </a:spcBef>
            </a:pPr>
          </a:p>
        </p:txBody>
      </p:sp>
      <p:sp>
        <p:nvSpPr>
          <p:cNvPr name="Freeform 12" id="12"/>
          <p:cNvSpPr/>
          <p:nvPr/>
        </p:nvSpPr>
        <p:spPr>
          <a:xfrm flipH="false" flipV="false" rot="0">
            <a:off x="8538085" y="990342"/>
            <a:ext cx="493702" cy="460655"/>
          </a:xfrm>
          <a:custGeom>
            <a:avLst/>
            <a:gdLst/>
            <a:ahLst/>
            <a:cxnLst/>
            <a:rect r="r" b="b" t="t" l="l"/>
            <a:pathLst>
              <a:path h="460655" w="493702">
                <a:moveTo>
                  <a:pt x="0" y="0"/>
                </a:moveTo>
                <a:lnTo>
                  <a:pt x="493703" y="0"/>
                </a:lnTo>
                <a:lnTo>
                  <a:pt x="493703" y="460655"/>
                </a:lnTo>
                <a:lnTo>
                  <a:pt x="0" y="460655"/>
                </a:lnTo>
                <a:lnTo>
                  <a:pt x="0" y="0"/>
                </a:lnTo>
                <a:close/>
              </a:path>
            </a:pathLst>
          </a:custGeom>
          <a:blipFill>
            <a:blip r:embed="rId2"/>
            <a:stretch>
              <a:fillRect l="0" t="-3991" r="0" b="-3991"/>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760535" y="6414231"/>
            <a:ext cx="4733925" cy="860425"/>
          </a:xfrm>
          <a:prstGeom prst="rect">
            <a:avLst/>
          </a:prstGeom>
        </p:spPr>
        <p:txBody>
          <a:bodyPr anchor="t" rtlCol="false" tIns="0" lIns="0" bIns="0" rIns="0">
            <a:spAutoFit/>
          </a:bodyPr>
          <a:lstStyle/>
          <a:p>
            <a:pPr algn="l">
              <a:lnSpc>
                <a:spcPts val="3499"/>
              </a:lnSpc>
            </a:pPr>
            <a:r>
              <a:rPr lang="en-US" sz="2499" b="true">
                <a:solidFill>
                  <a:srgbClr val="FBF9F1"/>
                </a:solidFill>
                <a:latin typeface="Lato Bold"/>
                <a:ea typeface="Lato Bold"/>
                <a:cs typeface="Lato Bold"/>
                <a:sym typeface="Lato Bold"/>
              </a:rPr>
              <a:t>Standard ACL 10 (on Router R3):</a:t>
            </a:r>
          </a:p>
          <a:p>
            <a:pPr algn="l">
              <a:lnSpc>
                <a:spcPts val="3499"/>
              </a:lnSpc>
              <a:spcBef>
                <a:spcPct val="0"/>
              </a:spcBef>
            </a:pPr>
          </a:p>
        </p:txBody>
      </p:sp>
      <p:sp>
        <p:nvSpPr>
          <p:cNvPr name="TextBox 5" id="5"/>
          <p:cNvSpPr txBox="true"/>
          <p:nvPr/>
        </p:nvSpPr>
        <p:spPr>
          <a:xfrm rot="0">
            <a:off x="760535" y="7208393"/>
            <a:ext cx="4733925" cy="185166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 Denies access to internal network (192.168.3.0/24).</a:t>
            </a:r>
          </a:p>
          <a:p>
            <a:pPr algn="l">
              <a:lnSpc>
                <a:spcPts val="2940"/>
              </a:lnSpc>
            </a:pPr>
            <a:r>
              <a:rPr lang="en-US" sz="2100">
                <a:solidFill>
                  <a:srgbClr val="E5E1DA"/>
                </a:solidFill>
                <a:latin typeface="Lato"/>
                <a:ea typeface="Lato"/>
                <a:cs typeface="Lato"/>
                <a:sym typeface="Lato"/>
              </a:rPr>
              <a:t>- Allows other traffic from public sources.</a:t>
            </a:r>
          </a:p>
          <a:p>
            <a:pPr algn="l">
              <a:lnSpc>
                <a:spcPts val="2940"/>
              </a:lnSpc>
              <a:spcBef>
                <a:spcPct val="0"/>
              </a:spcBef>
            </a:pPr>
          </a:p>
        </p:txBody>
      </p:sp>
      <p:sp>
        <p:nvSpPr>
          <p:cNvPr name="TextBox 6" id="6"/>
          <p:cNvSpPr txBox="true"/>
          <p:nvPr/>
        </p:nvSpPr>
        <p:spPr>
          <a:xfrm rot="0">
            <a:off x="2238056" y="1019175"/>
            <a:ext cx="8935538" cy="1589774"/>
          </a:xfrm>
          <a:prstGeom prst="rect">
            <a:avLst/>
          </a:prstGeom>
        </p:spPr>
        <p:txBody>
          <a:bodyPr anchor="t" rtlCol="false" tIns="0" lIns="0" bIns="0" rIns="0">
            <a:spAutoFit/>
          </a:bodyPr>
          <a:lstStyle/>
          <a:p>
            <a:pPr algn="l">
              <a:lnSpc>
                <a:spcPts val="5950"/>
              </a:lnSpc>
            </a:pPr>
            <a:r>
              <a:rPr lang="en-US" sz="5409" b="true">
                <a:solidFill>
                  <a:srgbClr val="FBF9F1"/>
                </a:solidFill>
                <a:latin typeface="Poppins Bold"/>
                <a:ea typeface="Poppins Bold"/>
                <a:cs typeface="Poppins Bold"/>
                <a:sym typeface="Poppins Bold"/>
              </a:rPr>
              <a:t>CONFIGURATION DETAILS:</a:t>
            </a:r>
          </a:p>
          <a:p>
            <a:pPr algn="l">
              <a:lnSpc>
                <a:spcPts val="5950"/>
              </a:lnSpc>
            </a:pPr>
          </a:p>
        </p:txBody>
      </p:sp>
      <p:sp>
        <p:nvSpPr>
          <p:cNvPr name="TextBox 7" id="7"/>
          <p:cNvSpPr txBox="true"/>
          <p:nvPr/>
        </p:nvSpPr>
        <p:spPr>
          <a:xfrm rot="0">
            <a:off x="6777204" y="6395593"/>
            <a:ext cx="5381141" cy="860425"/>
          </a:xfrm>
          <a:prstGeom prst="rect">
            <a:avLst/>
          </a:prstGeom>
        </p:spPr>
        <p:txBody>
          <a:bodyPr anchor="t" rtlCol="false" tIns="0" lIns="0" bIns="0" rIns="0">
            <a:spAutoFit/>
          </a:bodyPr>
          <a:lstStyle/>
          <a:p>
            <a:pPr algn="l">
              <a:lnSpc>
                <a:spcPts val="3499"/>
              </a:lnSpc>
            </a:pPr>
            <a:r>
              <a:rPr lang="en-US" sz="2499" b="true">
                <a:solidFill>
                  <a:srgbClr val="FBF9F1"/>
                </a:solidFill>
                <a:latin typeface="Lato Bold"/>
                <a:ea typeface="Lato Bold"/>
                <a:cs typeface="Lato Bold"/>
                <a:sym typeface="Lato Bold"/>
              </a:rPr>
              <a:t> Extended ACL 100 (on Router R1):</a:t>
            </a:r>
          </a:p>
          <a:p>
            <a:pPr algn="l">
              <a:lnSpc>
                <a:spcPts val="3499"/>
              </a:lnSpc>
              <a:spcBef>
                <a:spcPct val="0"/>
              </a:spcBef>
            </a:pPr>
          </a:p>
        </p:txBody>
      </p:sp>
      <p:sp>
        <p:nvSpPr>
          <p:cNvPr name="TextBox 8" id="8"/>
          <p:cNvSpPr txBox="true"/>
          <p:nvPr/>
        </p:nvSpPr>
        <p:spPr>
          <a:xfrm rot="0">
            <a:off x="6777204" y="7208393"/>
            <a:ext cx="4733925" cy="2594610"/>
          </a:xfrm>
          <a:prstGeom prst="rect">
            <a:avLst/>
          </a:prstGeom>
        </p:spPr>
        <p:txBody>
          <a:bodyPr anchor="t" rtlCol="false" tIns="0" lIns="0" bIns="0" rIns="0">
            <a:spAutoFit/>
          </a:bodyPr>
          <a:lstStyle/>
          <a:p>
            <a:pPr algn="l">
              <a:lnSpc>
                <a:spcPts val="2940"/>
              </a:lnSpc>
            </a:pPr>
            <a:r>
              <a:rPr lang="en-US" sz="2100">
                <a:solidFill>
                  <a:srgbClr val="E5E1DA"/>
                </a:solidFill>
                <a:latin typeface="Lato"/>
                <a:ea typeface="Lato"/>
                <a:cs typeface="Lato"/>
                <a:sym typeface="Lato"/>
              </a:rPr>
              <a:t>- Allows PC0 and PC1 to communicate with the HTTP server (192.168.2.10) but only PC1 can communicate with the FTP server (192.168.2.20).</a:t>
            </a:r>
          </a:p>
          <a:p>
            <a:pPr algn="l">
              <a:lnSpc>
                <a:spcPts val="2940"/>
              </a:lnSpc>
            </a:pPr>
            <a:r>
              <a:rPr lang="en-US" sz="2100">
                <a:solidFill>
                  <a:srgbClr val="E5E1DA"/>
                </a:solidFill>
                <a:latin typeface="Lato"/>
                <a:ea typeface="Lato"/>
                <a:cs typeface="Lato"/>
                <a:sym typeface="Lato"/>
              </a:rPr>
              <a:t>- Restricts access to other services for internal security.</a:t>
            </a:r>
          </a:p>
          <a:p>
            <a:pPr algn="l">
              <a:lnSpc>
                <a:spcPts val="2940"/>
              </a:lnSpc>
              <a:spcBef>
                <a:spcPct val="0"/>
              </a:spcBef>
            </a:pPr>
          </a:p>
        </p:txBody>
      </p:sp>
      <p:sp>
        <p:nvSpPr>
          <p:cNvPr name="TextBox 9" id="9"/>
          <p:cNvSpPr txBox="true"/>
          <p:nvPr/>
        </p:nvSpPr>
        <p:spPr>
          <a:xfrm rot="0">
            <a:off x="760535" y="5248293"/>
            <a:ext cx="10045028" cy="860425"/>
          </a:xfrm>
          <a:prstGeom prst="rect">
            <a:avLst/>
          </a:prstGeom>
        </p:spPr>
        <p:txBody>
          <a:bodyPr anchor="t" rtlCol="false" tIns="0" lIns="0" bIns="0" rIns="0">
            <a:spAutoFit/>
          </a:bodyPr>
          <a:lstStyle/>
          <a:p>
            <a:pPr algn="l">
              <a:lnSpc>
                <a:spcPts val="3499"/>
              </a:lnSpc>
            </a:pPr>
            <a:r>
              <a:rPr lang="en-US" sz="2499" b="true">
                <a:solidFill>
                  <a:srgbClr val="FBF9F1"/>
                </a:solidFill>
                <a:latin typeface="Lato Bold"/>
                <a:ea typeface="Lato Bold"/>
                <a:cs typeface="Lato Bold"/>
                <a:sym typeface="Lato Bold"/>
              </a:rPr>
              <a:t>Task: Implement ACLs to control traffic and secure network access.</a:t>
            </a:r>
          </a:p>
          <a:p>
            <a:pPr algn="l">
              <a:lnSpc>
                <a:spcPts val="3499"/>
              </a:lnSpc>
              <a:spcBef>
                <a:spcPct val="0"/>
              </a:spcBef>
            </a:pPr>
          </a:p>
        </p:txBody>
      </p:sp>
      <p:sp>
        <p:nvSpPr>
          <p:cNvPr name="TextBox 10" id="10"/>
          <p:cNvSpPr txBox="true"/>
          <p:nvPr/>
        </p:nvSpPr>
        <p:spPr>
          <a:xfrm rot="0">
            <a:off x="760535" y="4025301"/>
            <a:ext cx="7876968" cy="936117"/>
          </a:xfrm>
          <a:prstGeom prst="rect">
            <a:avLst/>
          </a:prstGeom>
        </p:spPr>
        <p:txBody>
          <a:bodyPr anchor="t" rtlCol="false" tIns="0" lIns="0" bIns="0" rIns="0">
            <a:spAutoFit/>
          </a:bodyPr>
          <a:lstStyle/>
          <a:p>
            <a:pPr algn="l">
              <a:lnSpc>
                <a:spcPts val="3531"/>
              </a:lnSpc>
            </a:pPr>
            <a:r>
              <a:rPr lang="en-US" sz="3210" b="true">
                <a:solidFill>
                  <a:srgbClr val="FBF9F1"/>
                </a:solidFill>
                <a:latin typeface="Poppins Bold"/>
                <a:ea typeface="Poppins Bold"/>
                <a:cs typeface="Poppins Bold"/>
                <a:sym typeface="Poppins Bold"/>
              </a:rPr>
              <a:t>WEEK 1: ACL CONFIGURATION</a:t>
            </a:r>
          </a:p>
          <a:p>
            <a:pPr algn="l">
              <a:lnSpc>
                <a:spcPts val="353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DAGUZbVRXT4</dc:identifier>
  <dcterms:modified xsi:type="dcterms:W3CDTF">2011-08-01T06:04:30Z</dcterms:modified>
  <cp:revision>1</cp:revision>
  <dc:title>Implementing Network Security with ACLs and NAT</dc:title>
</cp:coreProperties>
</file>